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4"/>
  </p:notesMasterIdLst>
  <p:sldIdLst>
    <p:sldId id="267" r:id="rId2"/>
    <p:sldId id="257" r:id="rId3"/>
    <p:sldId id="260" r:id="rId4"/>
    <p:sldId id="271" r:id="rId5"/>
    <p:sldId id="290" r:id="rId6"/>
    <p:sldId id="292" r:id="rId7"/>
    <p:sldId id="295" r:id="rId8"/>
    <p:sldId id="274" r:id="rId9"/>
    <p:sldId id="286" r:id="rId10"/>
    <p:sldId id="285" r:id="rId11"/>
    <p:sldId id="283" r:id="rId12"/>
    <p:sldId id="29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CAA1350-277D-48DF-890E-0DD49F0E204A}" type="datetimeFigureOut">
              <a:rPr lang="ru-RU"/>
              <a:pPr>
                <a:defRPr/>
              </a:pPr>
              <a:t>26.08.2016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C896DEF-461F-40FD-9386-E09B4EEAA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87B7C742-E260-4BEE-AD01-94C696A407B0}" type="datetimeFigureOut">
              <a:rPr lang="ru-RU"/>
              <a:pPr>
                <a:defRPr/>
              </a:pPr>
              <a:t>26.08.2016</a:t>
            </a:fld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F430910F-CA5A-4938-A4E2-40294BCCD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E0AA5-D49A-4E22-8609-EAF8F071BCA5}" type="datetimeFigureOut">
              <a:rPr lang="ru-RU"/>
              <a:pPr>
                <a:defRPr/>
              </a:pPr>
              <a:t>26.08.2016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C058C-3D21-4211-9342-35BA080C9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AE36C-0DE3-4C8B-9E2A-64D1FA506958}" type="datetimeFigureOut">
              <a:rPr lang="ru-RU"/>
              <a:pPr>
                <a:defRPr/>
              </a:pPr>
              <a:t>26.08.2016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EAEC2-4F7B-41B5-87E6-F6260044B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5FDC9-A30A-4BBE-9FFA-BCF47D3B49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08B762-3140-447F-95D7-6C84EF557576}" type="datetimeFigureOut">
              <a:rPr lang="ru-RU"/>
              <a:pPr>
                <a:defRPr/>
              </a:pPr>
              <a:t>26.08.2016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E005AA6-635D-4C7E-8080-0B9A952962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BDB1C3EC-1309-4027-9964-12D273418698}" type="datetimeFigureOut">
              <a:rPr lang="ru-RU"/>
              <a:pPr>
                <a:defRPr/>
              </a:pPr>
              <a:t>26.08.2016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33512269-7E42-461E-AA95-DA5A2D4C9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8B827A-695F-4BB8-8952-02699AABCC35}" type="datetimeFigureOut">
              <a:rPr lang="ru-RU"/>
              <a:pPr>
                <a:defRPr/>
              </a:pPr>
              <a:t>26.08.2016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B41E3B-0FDF-4C34-BAD9-D33C07E10A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B7D463-5070-40D2-8295-E61D38724A77}" type="datetimeFigureOut">
              <a:rPr lang="ru-RU"/>
              <a:pPr>
                <a:defRPr/>
              </a:pPr>
              <a:t>26.08.2016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A84C78-7480-4FDD-BF28-A55B0FC40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2A6005-07B9-4FEC-93B6-8DDE2A18F8E7}" type="datetimeFigureOut">
              <a:rPr lang="ru-RU"/>
              <a:pPr>
                <a:defRPr/>
              </a:pPr>
              <a:t>26.08.2016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9C2409-53B2-4FCD-9214-FF95BD8E7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A2EA1-EB14-43E5-9EE8-76047C0A968A}" type="datetimeFigureOut">
              <a:rPr lang="ru-RU"/>
              <a:pPr>
                <a:defRPr/>
              </a:pPr>
              <a:t>26.08.2016</a:t>
            </a:fld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3A0A4-BD93-4AC5-AD9B-6F9F6CE042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BE7A70AE-5121-4CF6-82AB-81FB7905E498}" type="datetimeFigureOut">
              <a:rPr lang="ru-RU"/>
              <a:pPr>
                <a:defRPr/>
              </a:pPr>
              <a:t>26.08.2016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4543B2E-91EE-469B-AD4C-9EA5AB9B39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739E1053-9FA5-45DE-9C14-6402BD3F7A4C}" type="datetimeFigureOut">
              <a:rPr lang="ru-RU"/>
              <a:pPr>
                <a:defRPr/>
              </a:pPr>
              <a:t>26.08.2016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8AE30AF0-4C99-42A1-9CE0-56494F458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4446799-101E-4BD9-B3D2-4737F3322E2A}" type="datetimeFigureOut">
              <a:rPr lang="ru-RU"/>
              <a:pPr>
                <a:defRPr/>
              </a:pPr>
              <a:t>26.08.2016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8E316BC9-4811-4593-88CC-8BD5E6996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73" r:id="rId7"/>
    <p:sldLayoutId id="2147483680" r:id="rId8"/>
    <p:sldLayoutId id="2147483681" r:id="rId9"/>
    <p:sldLayoutId id="2147483672" r:id="rId10"/>
    <p:sldLayoutId id="2147483671" r:id="rId11"/>
    <p:sldLayoutId id="2147483682" r:id="rId12"/>
  </p:sldLayoutIdLst>
  <p:txStyles>
    <p:titleStyle>
      <a:lvl1pPr marL="53975" algn="r" rtl="0" fontAlgn="base">
        <a:spcBef>
          <a:spcPct val="0"/>
        </a:spcBef>
        <a:spcAft>
          <a:spcPct val="0"/>
        </a:spcAft>
        <a:defRPr sz="4600" kern="1200">
          <a:solidFill>
            <a:srgbClr val="BBFAFF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algn="r" rtl="0" fontAlgn="base">
        <a:spcBef>
          <a:spcPct val="0"/>
        </a:spcBef>
        <a:spcAft>
          <a:spcPct val="0"/>
        </a:spcAft>
        <a:defRPr sz="4600">
          <a:solidFill>
            <a:srgbClr val="BBFAFF"/>
          </a:solidFill>
          <a:latin typeface="Cambria" pitchFamily="18" charset="0"/>
        </a:defRPr>
      </a:lvl2pPr>
      <a:lvl3pPr marL="53975" algn="r" rtl="0" fontAlgn="base">
        <a:spcBef>
          <a:spcPct val="0"/>
        </a:spcBef>
        <a:spcAft>
          <a:spcPct val="0"/>
        </a:spcAft>
        <a:defRPr sz="4600">
          <a:solidFill>
            <a:srgbClr val="BBFAFF"/>
          </a:solidFill>
          <a:latin typeface="Cambria" pitchFamily="18" charset="0"/>
        </a:defRPr>
      </a:lvl3pPr>
      <a:lvl4pPr marL="53975" algn="r" rtl="0" fontAlgn="base">
        <a:spcBef>
          <a:spcPct val="0"/>
        </a:spcBef>
        <a:spcAft>
          <a:spcPct val="0"/>
        </a:spcAft>
        <a:defRPr sz="4600">
          <a:solidFill>
            <a:srgbClr val="BBFAFF"/>
          </a:solidFill>
          <a:latin typeface="Cambria" pitchFamily="18" charset="0"/>
        </a:defRPr>
      </a:lvl4pPr>
      <a:lvl5pPr marL="53975" algn="r" rtl="0" fontAlgn="base">
        <a:spcBef>
          <a:spcPct val="0"/>
        </a:spcBef>
        <a:spcAft>
          <a:spcPct val="0"/>
        </a:spcAft>
        <a:defRPr sz="4600">
          <a:solidFill>
            <a:srgbClr val="BBFAFF"/>
          </a:solidFill>
          <a:latin typeface="Cambria" pitchFamily="18" charset="0"/>
        </a:defRPr>
      </a:lvl5pPr>
      <a:lvl6pPr marL="511175" algn="r" rtl="0" fontAlgn="base">
        <a:spcBef>
          <a:spcPct val="0"/>
        </a:spcBef>
        <a:spcAft>
          <a:spcPct val="0"/>
        </a:spcAft>
        <a:defRPr sz="4600">
          <a:solidFill>
            <a:srgbClr val="BBFAFF"/>
          </a:solidFill>
          <a:latin typeface="Cambria" pitchFamily="18" charset="0"/>
        </a:defRPr>
      </a:lvl6pPr>
      <a:lvl7pPr marL="968375" algn="r" rtl="0" fontAlgn="base">
        <a:spcBef>
          <a:spcPct val="0"/>
        </a:spcBef>
        <a:spcAft>
          <a:spcPct val="0"/>
        </a:spcAft>
        <a:defRPr sz="4600">
          <a:solidFill>
            <a:srgbClr val="BBFAFF"/>
          </a:solidFill>
          <a:latin typeface="Cambria" pitchFamily="18" charset="0"/>
        </a:defRPr>
      </a:lvl7pPr>
      <a:lvl8pPr marL="1425575" algn="r" rtl="0" fontAlgn="base">
        <a:spcBef>
          <a:spcPct val="0"/>
        </a:spcBef>
        <a:spcAft>
          <a:spcPct val="0"/>
        </a:spcAft>
        <a:defRPr sz="4600">
          <a:solidFill>
            <a:srgbClr val="BBFAFF"/>
          </a:solidFill>
          <a:latin typeface="Cambria" pitchFamily="18" charset="0"/>
        </a:defRPr>
      </a:lvl8pPr>
      <a:lvl9pPr marL="1882775" algn="r" rtl="0" fontAlgn="base">
        <a:spcBef>
          <a:spcPct val="0"/>
        </a:spcBef>
        <a:spcAft>
          <a:spcPct val="0"/>
        </a:spcAft>
        <a:defRPr sz="4600">
          <a:solidFill>
            <a:srgbClr val="BBFAFF"/>
          </a:solidFill>
          <a:latin typeface="Cambria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0BD0D9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0BD0D9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0BD0D9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D:\Картинки\Новый портфель\Бумага папки книги\school02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7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3786188" y="1000125"/>
            <a:ext cx="4786312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>
                <a:solidFill>
                  <a:srgbClr val="FFFF00"/>
                </a:solidFill>
                <a:latin typeface="Annabelle"/>
              </a:rPr>
              <a:t>Учителі української мови та літератури Великописарівської спеціалізованої школи  гостинно запрошують</a:t>
            </a:r>
          </a:p>
          <a:p>
            <a:pPr algn="ctr"/>
            <a:endParaRPr lang="uk-UA" sz="2800" b="1">
              <a:solidFill>
                <a:srgbClr val="FFFF00"/>
              </a:solidFill>
              <a:latin typeface="Annabelle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9678" r="12902" b="10704"/>
          <a:stretch>
            <a:fillRect/>
          </a:stretch>
        </p:blipFill>
        <p:spPr bwMode="auto">
          <a:xfrm>
            <a:off x="7286644" y="3429000"/>
            <a:ext cx="1857356" cy="3227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3538736" cy="943216"/>
          </a:xfrm>
        </p:spPr>
        <p:txBody>
          <a:bodyPr>
            <a:normAutofit fontScale="90000"/>
          </a:bodyPr>
          <a:lstStyle/>
          <a:p>
            <a:pPr marL="54864" algn="l"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Позакласна робота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2050" name="Picture 2" descr="C:\Documents and Settings\User\Рабочий стол\ФОТО 2014-2015 н.р\Вечорниці 2015\Изображение 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3370320" cy="2527740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ФОТО 2014-2015 н.р\Вечорниці 2015\Изображение 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4274843" cy="3205949"/>
          </a:xfrm>
          <a:prstGeom prst="rect">
            <a:avLst/>
          </a:prstGeom>
          <a:noFill/>
        </p:spPr>
      </p:pic>
      <p:pic>
        <p:nvPicPr>
          <p:cNvPr id="2052" name="Picture 4" descr="C:\Documents and Settings\User\Рабочий стол\Фото каб.Укрмови\P1270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717032"/>
            <a:ext cx="5120368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3322712" cy="1143000"/>
          </a:xfrm>
        </p:spPr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До дня писемності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3074" name="Picture 2" descr="C:\Documents and Settings\User\Рабочий стол\Фото каб.Укрмови\P1270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4392488" cy="3024336"/>
          </a:xfrm>
          <a:prstGeom prst="rect">
            <a:avLst/>
          </a:prstGeom>
          <a:noFill/>
        </p:spPr>
      </p:pic>
      <p:pic>
        <p:nvPicPr>
          <p:cNvPr id="3075" name="Picture 3" descr="C:\Documents and Settings\User\Рабочий стол\Фото каб.Укрмови\P127002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32656"/>
            <a:ext cx="3553965" cy="6318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72560" cy="714380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З книгою по життю </a:t>
            </a:r>
            <a:endParaRPr lang="ru-RU" sz="3200" dirty="0"/>
          </a:p>
        </p:txBody>
      </p:sp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928670"/>
            <a:ext cx="4161000" cy="262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N49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946529"/>
            <a:ext cx="4071966" cy="2625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N49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786190"/>
            <a:ext cx="4068000" cy="2884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N49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3643314"/>
            <a:ext cx="4068000" cy="305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951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333375"/>
            <a:ext cx="5583238" cy="5548313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uk-UA" sz="4000" i="1" smtClean="0"/>
              <a:t>Ми – вчителі.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uk-UA" sz="4000" i="1" smtClean="0"/>
              <a:t>Вогню нам треба,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uk-UA" sz="4000" i="1" smtClean="0"/>
              <a:t>Щоб ним життя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uk-UA" sz="4000" i="1" smtClean="0"/>
              <a:t>Дороги осявати,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uk-UA" sz="4000" i="1" smtClean="0"/>
              <a:t>Щоб відкрити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uk-UA" sz="4000" i="1" smtClean="0"/>
              <a:t>Землю, море, небо,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uk-UA" sz="4000" i="1" smtClean="0"/>
              <a:t>Нектаром знань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uk-UA" sz="4000" i="1" smtClean="0"/>
              <a:t>Людину напувати.</a:t>
            </a:r>
            <a:endParaRPr lang="ru-RU" sz="4000" smtClean="0"/>
          </a:p>
        </p:txBody>
      </p:sp>
      <p:pic>
        <p:nvPicPr>
          <p:cNvPr id="16386" name="Picture 2" descr="D:\фото 2010-2011 н.р\фотки 21.05\Картинки про школу\j043849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3182938"/>
            <a:ext cx="2592387" cy="31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3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3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3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3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3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3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3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3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3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3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3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3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3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3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3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3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31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31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31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4800"/>
          <a:stretch>
            <a:fillRect/>
          </a:stretch>
        </p:blipFill>
        <p:spPr bwMode="auto">
          <a:xfrm>
            <a:off x="-571536" y="0"/>
            <a:ext cx="10501386" cy="744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58204" cy="642942"/>
          </a:xfrm>
        </p:spPr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Annabelle" pitchFamily="66" charset="0"/>
              </a:rPr>
              <a:t>Мета створення кабінету: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Annabelle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 rot="153127">
            <a:off x="876300" y="1585913"/>
            <a:ext cx="3930650" cy="4144962"/>
          </a:xfrm>
        </p:spPr>
        <p:txBody>
          <a:bodyPr>
            <a:normAutofit lnSpcReduction="10000"/>
          </a:bodyPr>
          <a:lstStyle/>
          <a:p>
            <a:pPr marL="0" indent="3556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None/>
              <a:defRPr/>
            </a:pPr>
            <a:r>
              <a:rPr lang="uk-UA" sz="3800" b="1" dirty="0" smtClean="0">
                <a:solidFill>
                  <a:schemeClr val="bg1">
                    <a:lumMod val="50000"/>
                  </a:schemeClr>
                </a:solidFill>
                <a:latin typeface="Annabelle" pitchFamily="66" charset="0"/>
              </a:rPr>
              <a:t>забезпечення  оптимальних  умов  для організації навчально - виховного  процесу</a:t>
            </a:r>
          </a:p>
          <a:p>
            <a:pPr marL="0" indent="3556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None/>
              <a:defRPr/>
            </a:pPr>
            <a:endParaRPr lang="uk-UA" b="1" dirty="0" smtClean="0">
              <a:solidFill>
                <a:schemeClr val="bg1">
                  <a:lumMod val="50000"/>
                </a:schemeClr>
              </a:solidFill>
              <a:latin typeface="Annabelle" pitchFamily="66" charset="0"/>
            </a:endParaRPr>
          </a:p>
          <a:p>
            <a:pPr marL="0" indent="3556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None/>
              <a:defRPr/>
            </a:pPr>
            <a:endParaRPr lang="uk-UA" b="1" dirty="0" smtClean="0">
              <a:solidFill>
                <a:schemeClr val="bg1">
                  <a:lumMod val="50000"/>
                </a:schemeClr>
              </a:solidFill>
              <a:latin typeface="Annabelle" pitchFamily="66" charset="0"/>
            </a:endParaRPr>
          </a:p>
          <a:p>
            <a:pPr marL="0" indent="3556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None/>
              <a:defRPr/>
            </a:pPr>
            <a:endParaRPr lang="uk-UA" b="1" dirty="0" smtClean="0">
              <a:solidFill>
                <a:schemeClr val="bg1">
                  <a:lumMod val="50000"/>
                </a:schemeClr>
              </a:solidFill>
              <a:latin typeface="Annabelle" pitchFamily="66" charset="0"/>
            </a:endParaRPr>
          </a:p>
          <a:p>
            <a:pPr marL="0" indent="3556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None/>
              <a:defRPr/>
            </a:pPr>
            <a:endParaRPr lang="uk-UA" b="1" dirty="0" smtClean="0">
              <a:solidFill>
                <a:schemeClr val="bg1">
                  <a:lumMod val="50000"/>
                </a:schemeClr>
              </a:solidFill>
              <a:latin typeface="Annabelle" pitchFamily="66" charset="0"/>
            </a:endParaRPr>
          </a:p>
          <a:p>
            <a:pPr marL="0" indent="3556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None/>
              <a:defRPr/>
            </a:pPr>
            <a:endParaRPr lang="uk-UA" b="1" dirty="0" smtClean="0">
              <a:solidFill>
                <a:schemeClr val="bg1">
                  <a:lumMod val="50000"/>
                </a:schemeClr>
              </a:solidFill>
              <a:latin typeface="Annabelle" pitchFamily="66" charset="0"/>
            </a:endParaRPr>
          </a:p>
          <a:p>
            <a:pPr marL="0" indent="3556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None/>
              <a:defRPr/>
            </a:pPr>
            <a:endParaRPr lang="uk-UA" b="1" dirty="0" smtClean="0">
              <a:solidFill>
                <a:schemeClr val="bg1">
                  <a:lumMod val="50000"/>
                </a:schemeClr>
              </a:solidFill>
              <a:latin typeface="Annabelle" pitchFamily="66" charset="0"/>
            </a:endParaRPr>
          </a:p>
          <a:p>
            <a:pPr marL="0" indent="3556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None/>
              <a:defRPr/>
            </a:pPr>
            <a:endParaRPr lang="uk-UA" b="1" dirty="0" smtClean="0">
              <a:solidFill>
                <a:schemeClr val="bg1">
                  <a:lumMod val="50000"/>
                </a:schemeClr>
              </a:solidFill>
              <a:latin typeface="Annabelle" pitchFamily="66" charset="0"/>
            </a:endParaRPr>
          </a:p>
          <a:p>
            <a:pPr marL="0" indent="3556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None/>
              <a:defRPr/>
            </a:pPr>
            <a:endParaRPr lang="uk-UA" b="1" dirty="0" smtClean="0">
              <a:solidFill>
                <a:schemeClr val="bg1">
                  <a:lumMod val="50000"/>
                </a:schemeClr>
              </a:solidFill>
              <a:latin typeface="Annabelle" pitchFamily="66" charset="0"/>
            </a:endParaRPr>
          </a:p>
          <a:p>
            <a:pPr marL="0" indent="3556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None/>
              <a:defRPr/>
            </a:pPr>
            <a:endParaRPr lang="uk-UA" b="1" dirty="0" smtClean="0">
              <a:solidFill>
                <a:schemeClr val="bg1">
                  <a:lumMod val="50000"/>
                </a:schemeClr>
              </a:solidFill>
              <a:latin typeface="Annabelle" pitchFamily="66" charset="0"/>
            </a:endParaRPr>
          </a:p>
          <a:p>
            <a:pPr marL="0" indent="3556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None/>
              <a:defRPr/>
            </a:pPr>
            <a:endParaRPr lang="uk-UA" b="1" dirty="0" smtClean="0">
              <a:solidFill>
                <a:schemeClr val="bg1">
                  <a:lumMod val="50000"/>
                </a:schemeClr>
              </a:solidFill>
              <a:latin typeface="Annabelle" pitchFamily="66" charset="0"/>
            </a:endParaRPr>
          </a:p>
          <a:p>
            <a:pPr marL="0" indent="3556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None/>
              <a:defRPr/>
            </a:pPr>
            <a:endParaRPr lang="uk-UA" b="1" dirty="0" smtClean="0">
              <a:solidFill>
                <a:schemeClr val="bg1">
                  <a:lumMod val="50000"/>
                </a:schemeClr>
              </a:solidFill>
              <a:latin typeface="Annabelle" pitchFamily="66" charset="0"/>
            </a:endParaRPr>
          </a:p>
          <a:p>
            <a:pPr marL="0" indent="3556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None/>
              <a:defRPr/>
            </a:pPr>
            <a:endParaRPr lang="uk-UA" b="1" dirty="0" smtClean="0">
              <a:solidFill>
                <a:schemeClr val="bg1">
                  <a:lumMod val="50000"/>
                </a:schemeClr>
              </a:solidFill>
              <a:latin typeface="Annabelle" pitchFamily="66" charset="0"/>
            </a:endParaRPr>
          </a:p>
          <a:p>
            <a:pPr marL="0" indent="3556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None/>
              <a:defRPr/>
            </a:pPr>
            <a:endParaRPr lang="uk-UA" b="1" dirty="0" smtClean="0">
              <a:solidFill>
                <a:schemeClr val="bg1">
                  <a:lumMod val="50000"/>
                </a:schemeClr>
              </a:solidFill>
              <a:latin typeface="Annabelle" pitchFamily="66" charset="0"/>
            </a:endParaRPr>
          </a:p>
          <a:p>
            <a:pPr marL="0" indent="3556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None/>
              <a:defRPr/>
            </a:pPr>
            <a:endParaRPr lang="uk-UA" b="1" dirty="0" smtClean="0">
              <a:solidFill>
                <a:schemeClr val="bg1">
                  <a:lumMod val="50000"/>
                </a:schemeClr>
              </a:solidFill>
              <a:latin typeface="Annabelle" pitchFamily="66" charset="0"/>
            </a:endParaRPr>
          </a:p>
          <a:p>
            <a:pPr marL="0" indent="3556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None/>
              <a:defRPr/>
            </a:pPr>
            <a:endParaRPr lang="uk-UA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sz="half" idx="1"/>
          </p:nvPr>
        </p:nvSpPr>
        <p:spPr>
          <a:xfrm rot="21441332">
            <a:off x="4770438" y="1668463"/>
            <a:ext cx="4286250" cy="3857625"/>
          </a:xfrm>
        </p:spPr>
        <p:txBody>
          <a:bodyPr>
            <a:normAutofit/>
          </a:bodyPr>
          <a:lstStyle/>
          <a:p>
            <a:pPr marL="0" indent="3556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None/>
              <a:defRPr/>
            </a:pPr>
            <a:r>
              <a:rPr lang="uk-UA" sz="3600" b="1" dirty="0" smtClean="0">
                <a:solidFill>
                  <a:schemeClr val="bg1">
                    <a:lumMod val="50000"/>
                  </a:schemeClr>
                </a:solidFill>
                <a:latin typeface="Annabelle" pitchFamily="66" charset="0"/>
              </a:rPr>
              <a:t>виховання любові  до України, рідної мови,традицій наших предків</a:t>
            </a:r>
          </a:p>
          <a:p>
            <a:pPr marL="0" indent="3556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None/>
              <a:defRPr/>
            </a:pPr>
            <a:endParaRPr lang="uk-UA" b="1" dirty="0" smtClean="0">
              <a:solidFill>
                <a:schemeClr val="bg1">
                  <a:lumMod val="50000"/>
                </a:schemeClr>
              </a:solidFill>
              <a:latin typeface="Annabelle" pitchFamily="66" charset="0"/>
            </a:endParaRPr>
          </a:p>
          <a:p>
            <a:pPr marL="0" indent="3556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None/>
              <a:defRPr/>
            </a:pPr>
            <a:endParaRPr lang="uk-UA" b="1" dirty="0" smtClean="0">
              <a:solidFill>
                <a:schemeClr val="bg1">
                  <a:lumMod val="50000"/>
                </a:schemeClr>
              </a:solidFill>
              <a:latin typeface="Annabelle" pitchFamily="66" charset="0"/>
            </a:endParaRPr>
          </a:p>
          <a:p>
            <a:pPr marL="0" indent="3556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None/>
              <a:defRPr/>
            </a:pPr>
            <a:endParaRPr lang="uk-UA" b="1" dirty="0" smtClean="0">
              <a:solidFill>
                <a:schemeClr val="bg1">
                  <a:lumMod val="50000"/>
                </a:schemeClr>
              </a:solidFill>
              <a:latin typeface="Annabelle" pitchFamily="66" charset="0"/>
            </a:endParaRPr>
          </a:p>
          <a:p>
            <a:pPr marL="0" indent="3556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None/>
              <a:defRPr/>
            </a:pPr>
            <a:endParaRPr lang="uk-UA" b="1" dirty="0" smtClean="0">
              <a:solidFill>
                <a:schemeClr val="bg1">
                  <a:lumMod val="50000"/>
                </a:schemeClr>
              </a:solidFill>
              <a:latin typeface="Annabelle" pitchFamily="66" charset="0"/>
            </a:endParaRPr>
          </a:p>
          <a:p>
            <a:pPr marL="0" indent="3556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None/>
              <a:defRPr/>
            </a:pPr>
            <a:endParaRPr lang="uk-UA" b="1" dirty="0" smtClean="0">
              <a:solidFill>
                <a:schemeClr val="bg1">
                  <a:lumMod val="50000"/>
                </a:schemeClr>
              </a:solidFill>
              <a:latin typeface="Annabelle" pitchFamily="66" charset="0"/>
            </a:endParaRPr>
          </a:p>
          <a:p>
            <a:pPr marL="0" indent="3556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None/>
              <a:defRPr/>
            </a:pPr>
            <a:endParaRPr lang="uk-UA" b="1" dirty="0" smtClean="0">
              <a:solidFill>
                <a:schemeClr val="bg1">
                  <a:lumMod val="50000"/>
                </a:schemeClr>
              </a:solidFill>
              <a:latin typeface="Annabelle" pitchFamily="66" charset="0"/>
            </a:endParaRPr>
          </a:p>
          <a:p>
            <a:pPr marL="0" indent="3556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None/>
              <a:defRPr/>
            </a:pPr>
            <a:endParaRPr lang="uk-UA" b="1" dirty="0" smtClean="0">
              <a:solidFill>
                <a:schemeClr val="bg1">
                  <a:lumMod val="50000"/>
                </a:schemeClr>
              </a:solidFill>
              <a:latin typeface="Annabelle" pitchFamily="66" charset="0"/>
            </a:endParaRPr>
          </a:p>
          <a:p>
            <a:pPr marL="0" indent="3556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None/>
              <a:defRPr/>
            </a:pPr>
            <a:endParaRPr lang="uk-UA" b="1" dirty="0" smtClean="0">
              <a:solidFill>
                <a:schemeClr val="bg1">
                  <a:lumMod val="50000"/>
                </a:schemeClr>
              </a:solidFill>
              <a:latin typeface="Annabelle" pitchFamily="66" charset="0"/>
            </a:endParaRPr>
          </a:p>
          <a:p>
            <a:pPr marL="0" indent="3556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None/>
              <a:defRPr/>
            </a:pPr>
            <a:endParaRPr lang="uk-UA" b="1" dirty="0" smtClean="0">
              <a:solidFill>
                <a:schemeClr val="bg1">
                  <a:lumMod val="50000"/>
                </a:schemeClr>
              </a:solidFill>
              <a:latin typeface="Annabelle" pitchFamily="66" charset="0"/>
            </a:endParaRPr>
          </a:p>
          <a:p>
            <a:pPr marL="0" indent="3556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None/>
              <a:defRPr/>
            </a:pPr>
            <a:endParaRPr lang="uk-UA" b="1" dirty="0" smtClean="0">
              <a:solidFill>
                <a:schemeClr val="bg1">
                  <a:lumMod val="50000"/>
                </a:schemeClr>
              </a:solidFill>
              <a:latin typeface="Annabelle" pitchFamily="66" charset="0"/>
            </a:endParaRPr>
          </a:p>
          <a:p>
            <a:pPr marL="0" indent="3556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None/>
              <a:defRPr/>
            </a:pPr>
            <a:endParaRPr lang="uk-UA" b="1" dirty="0" smtClean="0">
              <a:solidFill>
                <a:schemeClr val="bg1">
                  <a:lumMod val="50000"/>
                </a:schemeClr>
              </a:solidFill>
              <a:latin typeface="Annabelle" pitchFamily="66" charset="0"/>
            </a:endParaRPr>
          </a:p>
          <a:p>
            <a:pPr marL="0" indent="3556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None/>
              <a:defRPr/>
            </a:pPr>
            <a:endParaRPr lang="uk-UA" b="1" dirty="0" smtClean="0">
              <a:solidFill>
                <a:schemeClr val="bg1">
                  <a:lumMod val="50000"/>
                </a:schemeClr>
              </a:solidFill>
              <a:latin typeface="Annabelle" pitchFamily="66" charset="0"/>
            </a:endParaRPr>
          </a:p>
          <a:p>
            <a:pPr marL="0" indent="3556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None/>
              <a:defRPr/>
            </a:pPr>
            <a:endParaRPr lang="uk-UA" b="1" dirty="0" smtClean="0">
              <a:solidFill>
                <a:schemeClr val="bg1">
                  <a:lumMod val="50000"/>
                </a:schemeClr>
              </a:solidFill>
              <a:latin typeface="Annabelle" pitchFamily="66" charset="0"/>
            </a:endParaRPr>
          </a:p>
          <a:p>
            <a:pPr marL="0" indent="35560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None/>
              <a:defRPr/>
            </a:pPr>
            <a:endParaRPr lang="uk-UA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Кабінет  - це творча лабораторія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625" y="1643063"/>
            <a:ext cx="4038600" cy="4354512"/>
          </a:xfrm>
        </p:spPr>
        <p:txBody>
          <a:bodyPr>
            <a:normAutofit fontScale="70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uk-UA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Для вчителя: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uk-UA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3200" b="1" u="sng" dirty="0" smtClean="0">
                <a:latin typeface="+mj-lt"/>
              </a:rPr>
              <a:t>Місце, де </a:t>
            </a:r>
            <a:r>
              <a:rPr lang="uk-UA" sz="3200" u="sng" dirty="0" smtClean="0">
                <a:latin typeface="+mj-lt"/>
              </a:rPr>
              <a:t> педагог: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uk-UA" sz="3200" dirty="0" smtClean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3200" dirty="0" smtClean="0">
                <a:latin typeface="+mj-lt"/>
              </a:rPr>
              <a:t>удосконалює свій фаховий рівень;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uk-UA" sz="3200" dirty="0" smtClean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3200" dirty="0" smtClean="0">
                <a:latin typeface="+mj-lt"/>
              </a:rPr>
              <a:t>готується до уроків;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uk-UA" sz="3200" dirty="0" smtClean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3200" dirty="0" smtClean="0">
                <a:latin typeface="+mj-lt"/>
              </a:rPr>
              <a:t> надає   індивідуальні консультації;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uk-UA" sz="3200" dirty="0" smtClean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3200" dirty="0" smtClean="0">
                <a:latin typeface="+mj-lt"/>
              </a:rPr>
              <a:t>проводить заняття гуртків,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uk-UA" sz="3200" dirty="0" smtClean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3200" dirty="0" smtClean="0">
                <a:latin typeface="+mj-lt"/>
              </a:rPr>
              <a:t> організовує мовно-літературні заходи.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uk-UA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uk-UA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uk-UA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8" y="1646238"/>
            <a:ext cx="4329112" cy="4640262"/>
          </a:xfrm>
        </p:spPr>
        <p:txBody>
          <a:bodyPr>
            <a:normAutofit fontScale="70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uk-UA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Для учня: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uk-UA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b="1" u="sng" dirty="0" smtClean="0"/>
              <a:t>Місце, де </a:t>
            </a:r>
            <a:r>
              <a:rPr lang="uk-UA" u="sng" dirty="0" smtClean="0"/>
              <a:t> учні: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uk-UA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uk-UA" dirty="0" smtClean="0"/>
              <a:t>здобувають знання;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uk-UA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uk-UA" dirty="0" smtClean="0"/>
              <a:t>розвивають  прагнення бути свідомим громадянином  своєї країни;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uk-UA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uk-UA" dirty="0" smtClean="0"/>
              <a:t>розширюють та поглиблюють знання про свою країну, традиції та звичаї, рідну мову та  літературу;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uk-UA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uk-UA" dirty="0" smtClean="0"/>
              <a:t>культивують   естетичні смаки, відчуття.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5122912" cy="871208"/>
          </a:xfrm>
        </p:spPr>
        <p:txBody>
          <a:bodyPr/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Сучасний кабінет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1026" name="Picture 2" descr="C:\Documents and Settings\User\Рабочий стол\Фото каб.Укрмови\P127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4224302" cy="2376264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Фото каб.Укрмови\P12700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933056"/>
            <a:ext cx="4038600" cy="2271712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Фото каб.Укрмови\P1270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9216" y="4221088"/>
            <a:ext cx="4084784" cy="2297782"/>
          </a:xfrm>
          <a:prstGeom prst="rect">
            <a:avLst/>
          </a:prstGeom>
          <a:noFill/>
        </p:spPr>
      </p:pic>
      <p:pic>
        <p:nvPicPr>
          <p:cNvPr id="1029" name="Picture 5" descr="C:\Documents and Settings\User\Рабочий стол\Фото каб.Укрмови\P12700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32656"/>
            <a:ext cx="2771800" cy="3663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Дидактичні матеріали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8" name="Содержимое 7" descr="C:\Documents and Settings\Ipuна\Рабочий стол\P6070541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7984" y="1268760"/>
            <a:ext cx="4038600" cy="302895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C:\Documents and Settings\Ipuна\Рабочий стол\P60705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50532">
            <a:off x="-33581" y="1917472"/>
            <a:ext cx="4102677" cy="3061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C:\Documents and Settings\User\Рабочий стол\Фото каб.Укрмови\P1270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437112"/>
            <a:ext cx="3727566" cy="242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5003800" y="3500438"/>
            <a:ext cx="152400" cy="73025"/>
          </a:xfrm>
        </p:spPr>
        <p:txBody>
          <a:bodyPr>
            <a:normAutofit fontScale="90000"/>
          </a:bodyPr>
          <a:lstStyle/>
          <a:p>
            <a:endParaRPr lang="ru-RU" sz="4000"/>
          </a:p>
        </p:txBody>
      </p:sp>
      <p:pic>
        <p:nvPicPr>
          <p:cNvPr id="145414" name="Picture 6" descr="Фото04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63472">
            <a:off x="465791" y="1499958"/>
            <a:ext cx="4957763" cy="4627562"/>
          </a:xfrm>
          <a:prstGeom prst="rect">
            <a:avLst/>
          </a:prstGeom>
          <a:noFill/>
        </p:spPr>
      </p:pic>
      <p:sp>
        <p:nvSpPr>
          <p:cNvPr id="1454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23850" y="620713"/>
            <a:ext cx="7632700" cy="936625"/>
          </a:xfrm>
        </p:spPr>
        <p:txBody>
          <a:bodyPr/>
          <a:lstStyle/>
          <a:p>
            <a:pPr>
              <a:buFontTx/>
              <a:buNone/>
            </a:pPr>
            <a:r>
              <a:rPr lang="uk-UA" dirty="0"/>
              <a:t>           </a:t>
            </a:r>
            <a:r>
              <a:rPr lang="en-US" dirty="0" smtClean="0"/>
              <a:t>    </a:t>
            </a:r>
            <a:r>
              <a:rPr lang="uk-UA" dirty="0" smtClean="0"/>
              <a:t>  </a:t>
            </a:r>
            <a:r>
              <a:rPr lang="uk-UA" dirty="0"/>
              <a:t>Аудіо -, відеотека кабінетів</a:t>
            </a:r>
            <a:endParaRPr lang="ru-RU" dirty="0"/>
          </a:p>
        </p:txBody>
      </p:sp>
      <p:pic>
        <p:nvPicPr>
          <p:cNvPr id="5" name="Содержимое 4" descr="C:\Documents and Settings\Ipuна\Рабочий стол\P6070534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351123">
            <a:off x="5527640" y="2006081"/>
            <a:ext cx="3394472" cy="4525962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4546848" cy="1143000"/>
          </a:xfrm>
        </p:spPr>
        <p:txBody>
          <a:bodyPr>
            <a:normAutofit fontScale="90000"/>
          </a:bodyPr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Заходи в кабінетах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3074" name="Picture 2" descr="C:\Documents and Settings\User\Рабочий стол\Для семінару 2015\Изображение 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792026"/>
            <a:ext cx="3168352" cy="2376128"/>
          </a:xfrm>
          <a:prstGeom prst="rect">
            <a:avLst/>
          </a:prstGeom>
          <a:noFill/>
        </p:spPr>
      </p:pic>
      <p:pic>
        <p:nvPicPr>
          <p:cNvPr id="3075" name="Picture 3" descr="C:\Documents and Settings\User\Рабочий стол\Для семінару 2015\Изображение 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32656"/>
            <a:ext cx="3465579" cy="2599184"/>
          </a:xfrm>
          <a:prstGeom prst="rect">
            <a:avLst/>
          </a:prstGeom>
          <a:noFill/>
        </p:spPr>
      </p:pic>
      <p:pic>
        <p:nvPicPr>
          <p:cNvPr id="3076" name="Picture 4" descr="C:\Documents and Settings\User\Рабочий стол\Для семінару 2015\Изображение 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520402"/>
            <a:ext cx="3888432" cy="2916157"/>
          </a:xfrm>
          <a:prstGeom prst="rect">
            <a:avLst/>
          </a:prstGeom>
          <a:noFill/>
        </p:spPr>
      </p:pic>
      <p:pic>
        <p:nvPicPr>
          <p:cNvPr id="3077" name="Picture 5" descr="C:\Documents and Settings\User\Рабочий стол\Для семінару 2015\Изображение 0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365104"/>
            <a:ext cx="2952328" cy="2214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2818656" cy="655184"/>
          </a:xfrm>
        </p:spPr>
        <p:txBody>
          <a:bodyPr>
            <a:normAutofit fontScale="90000"/>
          </a:bodyPr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У </a:t>
            </a:r>
            <a:r>
              <a:rPr lang="ru-RU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світлиці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9" name="Рисунок 8" descr="DSCN5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501008"/>
            <a:ext cx="3248205" cy="2776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DSCN5014.JPG"/>
          <p:cNvPicPr>
            <a:picLocks noChangeAspect="1"/>
          </p:cNvPicPr>
          <p:nvPr/>
        </p:nvPicPr>
        <p:blipFill>
          <a:blip r:embed="rId3" cstate="print"/>
          <a:srcRect b="901"/>
          <a:stretch>
            <a:fillRect/>
          </a:stretch>
        </p:blipFill>
        <p:spPr>
          <a:xfrm>
            <a:off x="4355976" y="3222128"/>
            <a:ext cx="4502584" cy="3635872"/>
          </a:xfrm>
          <a:prstGeom prst="rect">
            <a:avLst/>
          </a:prstGeom>
        </p:spPr>
      </p:pic>
      <p:pic>
        <p:nvPicPr>
          <p:cNvPr id="1026" name="Picture 2" descr="C:\Documents and Settings\User\Рабочий стол\Фото каб.Укрмови\P1270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60648"/>
            <a:ext cx="5148064" cy="289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509</TotalTime>
  <Words>160</Words>
  <Application>Microsoft Office PowerPoint</Application>
  <PresentationFormat>Экран (4:3)</PresentationFormat>
  <Paragraphs>72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Литейная</vt:lpstr>
      <vt:lpstr>Слайд 1</vt:lpstr>
      <vt:lpstr>Слайд 2</vt:lpstr>
      <vt:lpstr>Мета створення кабінету:</vt:lpstr>
      <vt:lpstr>Кабінет  - це творча лабораторія</vt:lpstr>
      <vt:lpstr>Сучасний кабінет</vt:lpstr>
      <vt:lpstr>Дидактичні матеріали</vt:lpstr>
      <vt:lpstr>Слайд 7</vt:lpstr>
      <vt:lpstr>Заходи в кабінетах</vt:lpstr>
      <vt:lpstr>У світлиці</vt:lpstr>
      <vt:lpstr>Позакласна робота</vt:lpstr>
      <vt:lpstr>До дня писемності</vt:lpstr>
      <vt:lpstr>З книгою по життю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админ</cp:lastModifiedBy>
  <cp:revision>60</cp:revision>
  <dcterms:modified xsi:type="dcterms:W3CDTF">2016-08-26T09:26:41Z</dcterms:modified>
</cp:coreProperties>
</file>