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7" r:id="rId3"/>
    <p:sldId id="260" r:id="rId4"/>
    <p:sldId id="266" r:id="rId5"/>
    <p:sldId id="264" r:id="rId6"/>
    <p:sldId id="265" r:id="rId7"/>
    <p:sldId id="270" r:id="rId8"/>
    <p:sldId id="267" r:id="rId9"/>
    <p:sldId id="262" r:id="rId10"/>
    <p:sldId id="274" r:id="rId11"/>
    <p:sldId id="269" r:id="rId12"/>
    <p:sldId id="271" r:id="rId13"/>
    <p:sldId id="275" r:id="rId14"/>
    <p:sldId id="268" r:id="rId15"/>
    <p:sldId id="273" r:id="rId16"/>
    <p:sldId id="2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52" d="100"/>
          <a:sy n="52" d="100"/>
        </p:scale>
        <p:origin x="-7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10" name="Верхний колонтитул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47C1CD-ED45-4734-959F-44EF0EFDF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27F9-E61F-48E1-A7D0-421446008056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3B36-3E13-4D02-AD29-3940B41BD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810F-2813-480B-AC01-153D8C2A7CF0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7F5D-DFDC-463F-9C01-51BB128E8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61C5-384A-48FF-8B83-63CBD1E8BF50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31FB-133E-492E-80B4-099E72F50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D517-17FB-42DA-A80E-23443C72575F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0595F-3460-4F2D-A812-1130ECC95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233A-06A9-4565-A724-F52D2B7FFD75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9F88-C32B-4763-804D-8C0FEC628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29F9-678C-447A-8B69-85BE79C1639F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B484-D763-48B5-8089-493C47A63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53DF-294A-4297-92B7-0BB6D0CCAC74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58CA-1014-49C5-AACE-FDAFC5A08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5D3E-A353-46F6-BC26-CB7B5231E96A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EA440-C48B-40C9-AF9F-A7F5622A8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6219-E878-4376-AC4E-31DD25191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61B8-646B-497F-BBD4-761962641940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C6298-FC34-45AE-90F8-9FAB06725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628775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1224-EC83-479D-B5F4-1D1F012022AD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FF8F-CF67-446F-8386-461C65B7D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C38CB-A3F5-4339-B092-09A654070266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BC20A-E9EE-4126-981B-3D8A2E710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41" r:id="rId3"/>
    <p:sldLayoutId id="2147483838" r:id="rId4"/>
    <p:sldLayoutId id="2147483837" r:id="rId5"/>
    <p:sldLayoutId id="2147483836" r:id="rId6"/>
    <p:sldLayoutId id="2147483842" r:id="rId7"/>
    <p:sldLayoutId id="2147483835" r:id="rId8"/>
    <p:sldLayoutId id="2147483843" r:id="rId9"/>
    <p:sldLayoutId id="2147483834" r:id="rId10"/>
    <p:sldLayoutId id="2147483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0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uk-UA" sz="3200" smtClean="0">
                <a:solidFill>
                  <a:srgbClr val="FFC000"/>
                </a:solidFill>
                <a:latin typeface="Franklin Gothic Heavy" pitchFamily="34" charset="0"/>
              </a:rPr>
              <a:t>Історичний розвиток жанрової системи літератури</a:t>
            </a:r>
          </a:p>
        </p:txBody>
      </p:sp>
      <p:pic>
        <p:nvPicPr>
          <p:cNvPr id="14343" name="Picture 7" descr="089069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9" name="Picture 5" descr="img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561263" cy="116205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жанрова система будується  за аналогією до класифікації у природничих науках.</a:t>
            </a:r>
            <a:r>
              <a:rPr lang="ru-RU" sz="5000" smtClean="0"/>
              <a:t> </a:t>
            </a:r>
          </a:p>
        </p:txBody>
      </p:sp>
      <p:pic>
        <p:nvPicPr>
          <p:cNvPr id="23557" name="Picture 5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70038"/>
            <a:ext cx="7632700" cy="528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4"/>
          <p:cNvSpPr>
            <a:spLocks noGrp="1"/>
          </p:cNvSpPr>
          <p:nvPr>
            <p:ph sz="quarter" idx="2"/>
          </p:nvPr>
        </p:nvSpPr>
        <p:spPr>
          <a:xfrm>
            <a:off x="827088" y="692150"/>
            <a:ext cx="7643812" cy="53800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z="2800" b="1" smtClean="0"/>
              <a:t>ІМПРЕСІОНІЗМ</a:t>
            </a:r>
            <a:endParaRPr lang="ru-RU" sz="2800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/>
              <a:t>місце розлогої епіки і класичної драми зайняли фрагментарні ліризовані форми (новела, образок, шкіц, етюд, поезія в прозі). Рідше трапляються середні й великі жанри (повість «Fata Morgana» Михайла Коцюбинського, романи «Царівна» Ольги Кобилянської, «Пан» Кнута Гамсуна, «Сонячна машина» Володимира Винниченка,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7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im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7921625" cy="5935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7" name="Picture 7" descr="im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2"/>
          <p:cNvSpPr>
            <a:spLocks noGrp="1"/>
          </p:cNvSpPr>
          <p:nvPr>
            <p:ph type="body" sz="half" idx="2"/>
          </p:nvPr>
        </p:nvSpPr>
        <p:spPr>
          <a:xfrm>
            <a:off x="179388" y="2828925"/>
            <a:ext cx="2640012" cy="3552825"/>
          </a:xfrm>
        </p:spPr>
        <p:txBody>
          <a:bodyPr/>
          <a:lstStyle/>
          <a:p>
            <a:pPr eaLnBrk="1" hangingPunct="1"/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Правнук Ігор Коцюбинський</a:t>
            </a:r>
          </a:p>
        </p:txBody>
      </p:sp>
      <p:pic>
        <p:nvPicPr>
          <p:cNvPr id="26629" name="Picture 5" descr="im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323850" y="427038"/>
            <a:ext cx="8424863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</a:rPr>
              <a:t>Жанри – явище інтернаціональне, але у процесі літературного творення вони можуть набувати національних ознак, виражати ментальні особливості своїх творців. </a:t>
            </a:r>
          </a:p>
          <a:p>
            <a:pPr algn="ctr"/>
            <a:r>
              <a:rPr lang="ru-RU" sz="2800" b="1">
                <a:latin typeface="Times New Roman" pitchFamily="18" charset="0"/>
              </a:rPr>
              <a:t>Жанр у літературному житті існує не ізольовано, а постійно взаємодіє з іншими жанрами, що забезпечує системність літературного процесу </a:t>
            </a:r>
          </a:p>
        </p:txBody>
      </p:sp>
      <p:pic>
        <p:nvPicPr>
          <p:cNvPr id="15412" name="Picture 52" descr="88768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429000"/>
            <a:ext cx="3203575" cy="313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979613" y="1700213"/>
            <a:ext cx="7164387" cy="3590925"/>
          </a:xfrm>
        </p:spPr>
        <p:txBody>
          <a:bodyPr/>
          <a:lstStyle/>
          <a:p>
            <a:pPr algn="ctr" eaLnBrk="1" hangingPunct="1"/>
            <a:r>
              <a:rPr lang="uk-UA" sz="800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uk-UA" sz="8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8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smtClean="0"/>
              <a:t>Жанрова система</a:t>
            </a:r>
            <a:r>
              <a:rPr lang="ru-RU" smtClean="0"/>
              <a:t>– </a:t>
            </a:r>
            <a:br>
              <a:rPr lang="ru-RU" smtClean="0"/>
            </a:br>
            <a:r>
              <a:rPr lang="ru-RU" sz="3200" smtClean="0"/>
              <a:t>сукупність різноманітних жанрів (епічних, ліричних, драматичних), які функціонують у межах історичної епохи, зумовлені нею й мають між собою розвинуті зв’язки</a:t>
            </a:r>
            <a:r>
              <a:rPr lang="ru-RU" smtClean="0"/>
              <a:t> </a:t>
            </a:r>
          </a:p>
        </p:txBody>
      </p:sp>
      <p:pic>
        <p:nvPicPr>
          <p:cNvPr id="16395" name="Picture 11" descr="88768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3575" cy="3132138"/>
          </a:xfrm>
          <a:prstGeom prst="rect">
            <a:avLst/>
          </a:prstGeom>
          <a:noFill/>
        </p:spPr>
      </p:pic>
      <p:pic>
        <p:nvPicPr>
          <p:cNvPr id="16396" name="Picture 12" descr="88768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3575" cy="313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6202362" cy="2076450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smtClean="0"/>
              <a:t>Жанрово багата творчість І. Франка, Лесі Українки,В. Винниченка, І. Багряного, П. Загребіельного, Є. Гуцала,В. Шевчука, Ю. Андруховича, О. Забужко</a:t>
            </a:r>
            <a:r>
              <a:rPr lang="ru-RU" sz="4600" smtClean="0"/>
              <a:t> </a:t>
            </a:r>
          </a:p>
        </p:txBody>
      </p:sp>
      <p:pic>
        <p:nvPicPr>
          <p:cNvPr id="17414" name="Picture 6" descr="88768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068638"/>
            <a:ext cx="3203575" cy="3132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960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9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забуж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3003">
            <a:off x="323850" y="260350"/>
            <a:ext cx="3024188" cy="2179638"/>
          </a:xfrm>
          <a:prstGeom prst="rect">
            <a:avLst/>
          </a:prstGeom>
          <a:noFill/>
        </p:spPr>
      </p:pic>
      <p:pic>
        <p:nvPicPr>
          <p:cNvPr id="18437" name="Picture 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9275"/>
            <a:ext cx="2513013" cy="2984500"/>
          </a:xfrm>
          <a:prstGeom prst="rect">
            <a:avLst/>
          </a:prstGeom>
          <a:noFill/>
        </p:spPr>
      </p:pic>
      <p:pic>
        <p:nvPicPr>
          <p:cNvPr id="18438" name="Picture 6" descr="fran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9138">
            <a:off x="6948488" y="260350"/>
            <a:ext cx="1919287" cy="3133725"/>
          </a:xfrm>
          <a:prstGeom prst="rect">
            <a:avLst/>
          </a:prstGeom>
          <a:noFill/>
        </p:spPr>
      </p:pic>
      <p:pic>
        <p:nvPicPr>
          <p:cNvPr id="18439" name="Picture 7" descr="багрян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39164">
            <a:off x="271463" y="3225800"/>
            <a:ext cx="2247900" cy="3335338"/>
          </a:xfrm>
          <a:prstGeom prst="rect">
            <a:avLst/>
          </a:prstGeom>
          <a:noFill/>
        </p:spPr>
      </p:pic>
      <p:pic>
        <p:nvPicPr>
          <p:cNvPr id="18440" name="Picture 8" descr="винниченко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5556">
            <a:off x="6091238" y="3494088"/>
            <a:ext cx="2651125" cy="3357562"/>
          </a:xfrm>
          <a:prstGeom prst="rect">
            <a:avLst/>
          </a:prstGeom>
          <a:noFill/>
        </p:spPr>
      </p:pic>
      <p:pic>
        <p:nvPicPr>
          <p:cNvPr id="18442" name="Picture 10" descr="536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690913">
            <a:off x="3132138" y="4005263"/>
            <a:ext cx="3097212" cy="2065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827088" y="7938"/>
            <a:ext cx="2743200" cy="1162050"/>
          </a:xfrm>
        </p:spPr>
        <p:txBody>
          <a:bodyPr/>
          <a:lstStyle/>
          <a:p>
            <a:pPr eaLnBrk="1" hangingPunct="1"/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Текст 4"/>
          <p:cNvSpPr>
            <a:spLocks noGrp="1"/>
          </p:cNvSpPr>
          <p:nvPr>
            <p:ph type="body" idx="2"/>
          </p:nvPr>
        </p:nvSpPr>
        <p:spPr>
          <a:xfrm>
            <a:off x="323850" y="1341438"/>
            <a:ext cx="4464050" cy="4930775"/>
          </a:xfrm>
        </p:spPr>
        <p:txBody>
          <a:bodyPr/>
          <a:lstStyle/>
          <a:p>
            <a:pPr algn="ctr"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smtClean="0"/>
              <a:t>Життя жанру полягає в його постійних відродженнях та оновленнях в оригінальних творах, - стверджував </a:t>
            </a:r>
            <a:r>
              <a:rPr lang="ru-RU" sz="2600" b="1" smtClean="0"/>
              <a:t>Михаїл Бахтін</a:t>
            </a:r>
            <a:r>
              <a:rPr lang="ru-RU" sz="2600" smtClean="0"/>
              <a:t>. - Сутність кожного жанру... розкривається у всій повноті лише в тих різноманітних варіаціях його, котрі створюються впродовж історичного розвитку цього жанру </a:t>
            </a:r>
          </a:p>
        </p:txBody>
      </p:sp>
      <p:pic>
        <p:nvPicPr>
          <p:cNvPr id="19463" name="Picture 7" descr="Mikhail bakht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341438"/>
            <a:ext cx="3690938" cy="4103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5"/>
          <p:cNvSpPr>
            <a:spLocks noGrp="1"/>
          </p:cNvSpPr>
          <p:nvPr>
            <p:ph sz="quarter" idx="4"/>
          </p:nvPr>
        </p:nvSpPr>
        <p:spPr>
          <a:xfrm>
            <a:off x="4716463" y="1268413"/>
            <a:ext cx="4248150" cy="49688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розвиток «неканонічних» новели й роману</a:t>
            </a:r>
          </a:p>
        </p:txBody>
      </p:sp>
      <p:pic>
        <p:nvPicPr>
          <p:cNvPr id="20484" name="Picture 4" descr="-1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4968875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199312" cy="1162050"/>
          </a:xfrm>
        </p:spPr>
        <p:txBody>
          <a:bodyPr/>
          <a:lstStyle/>
          <a:p>
            <a:pPr eaLnBrk="1" hangingPunct="1"/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000" smtClean="0"/>
              <a:t>Доба Класицизму 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sz="half" idx="1"/>
          </p:nvPr>
        </p:nvSpPr>
        <p:spPr>
          <a:xfrm>
            <a:off x="5003800" y="1676400"/>
            <a:ext cx="36830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smtClean="0"/>
              <a:t>Встановвся стійкий ієрархізований жанровий канон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Високі</a:t>
            </a:r>
            <a:r>
              <a:rPr lang="ru-RU" sz="2400" smtClean="0"/>
              <a:t> жанри мали урочисте, героїчне чи трагедійне звучання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/>
              <a:t>Для </a:t>
            </a:r>
            <a:r>
              <a:rPr lang="ru-RU" sz="2400" b="1" smtClean="0"/>
              <a:t>низьких</a:t>
            </a:r>
            <a:r>
              <a:rPr lang="ru-RU" sz="2400" smtClean="0"/>
              <a:t> жанрів характерними були своєрідні «реалізм» і «народність». </a:t>
            </a:r>
            <a:endParaRPr lang="uk-UA" sz="2400" smtClean="0"/>
          </a:p>
        </p:txBody>
      </p:sp>
      <p:pic>
        <p:nvPicPr>
          <p:cNvPr id="21509" name="Picture 5" descr="i?id=834965d2f893782259f47b82dc83b7c1&amp;n=33&amp;h=215&amp;w=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743325" cy="467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2988" y="260350"/>
            <a:ext cx="7345362" cy="15128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600" b="1" smtClean="0"/>
              <a:t>Характерна жанрова й родова дифузія, цебто взаємне проникнення, змішування елементів різних родів і жанрів,</a:t>
            </a:r>
            <a:r>
              <a:rPr lang="ru-RU" sz="2600" smtClean="0"/>
              <a:t>  </a:t>
            </a:r>
          </a:p>
        </p:txBody>
      </p:sp>
      <p:pic>
        <p:nvPicPr>
          <p:cNvPr id="22532" name="Picture 4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46275"/>
            <a:ext cx="7345362" cy="491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213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Franklin Gothic Heavy</vt:lpstr>
      <vt:lpstr>Times New Roman</vt:lpstr>
      <vt:lpstr>Поток</vt:lpstr>
      <vt:lpstr>Поток</vt:lpstr>
      <vt:lpstr>Поток</vt:lpstr>
      <vt:lpstr>Поток</vt:lpstr>
      <vt:lpstr>Поток</vt:lpstr>
      <vt:lpstr>Слайд 1</vt:lpstr>
      <vt:lpstr>Слайд 2</vt:lpstr>
      <vt:lpstr>      Жанрова система–  сукупність різноманітних жанрів (епічних, ліричних, драматичних), які функціонують у межах історичної епохи, зумовлені нею й мають між собою розвинуті зв’язки </vt:lpstr>
      <vt:lpstr>           Жанрово багата творчість І. Франка, Лесі Українки,В. Винниченка, І. Багряного, П. Загребіельного, Є. Гуцала,В. Шевчука, Ю. Андруховича, О. Забужко </vt:lpstr>
      <vt:lpstr>      </vt:lpstr>
      <vt:lpstr>                       </vt:lpstr>
      <vt:lpstr>Слайд 7</vt:lpstr>
      <vt:lpstr>            Доба Класицизму </vt:lpstr>
      <vt:lpstr>Слайд 9</vt:lpstr>
      <vt:lpstr>Слайд 10</vt:lpstr>
      <vt:lpstr>жанрова система будується  за аналогією до класифікації у природничих науках. 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2016-11-10T17:38:48Z</dcterms:modified>
</cp:coreProperties>
</file>