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5" r:id="rId6"/>
    <p:sldId id="260" r:id="rId7"/>
    <p:sldId id="264" r:id="rId8"/>
    <p:sldId id="261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66FF33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 varScale="1">
        <p:scale>
          <a:sx n="53" d="100"/>
          <a:sy n="53" d="100"/>
        </p:scale>
        <p:origin x="-1224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AE29B-24F6-45EF-A2FA-4685E4F9D7E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11452-AE60-4A33-A50A-8F0E740FFBA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BFC62-A0B9-4D27-B98D-AA6205880EA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727D5-F59A-48BA-8F54-BE254D1F951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A4ED2-A06D-4BE4-AE8E-54D51F3DCE8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8BB37-897E-4A05-91EA-266B3D1DE6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1C9C1-77B9-41E9-9705-6DC0D9CC9A9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60767-EF3C-4874-AADF-961AD8FCF8D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3698C-EC7F-4B97-AE02-EE134760D74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3D759-611F-449C-84DF-D668353F8AD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391A1-D487-4AA6-B68C-BA7AC7A8BF1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086D6D7-DACC-4183-839B-622985F6C10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835150" y="1773238"/>
            <a:ext cx="5616575" cy="2447925"/>
          </a:xfrm>
          <a:prstGeom prst="roundRect">
            <a:avLst>
              <a:gd name="adj" fmla="val 6387"/>
            </a:avLst>
          </a:prstGeom>
          <a:solidFill>
            <a:schemeClr val="accent5">
              <a:alpha val="24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4800">
                <a:solidFill>
                  <a:srgbClr val="262626"/>
                </a:solidFill>
              </a:rPr>
              <a:t>Способи римування. </a:t>
            </a:r>
          </a:p>
          <a:p>
            <a:pPr algn="ctr"/>
            <a:r>
              <a:rPr lang="uk-UA" sz="4800">
                <a:solidFill>
                  <a:srgbClr val="262626"/>
                </a:solidFill>
              </a:rPr>
              <a:t>Білий вірш</a:t>
            </a:r>
            <a:endParaRPr lang="ru-RU" sz="4800">
              <a:solidFill>
                <a:srgbClr val="262626"/>
              </a:solidFill>
            </a:endParaRPr>
          </a:p>
        </p:txBody>
      </p:sp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1979613" y="1000125"/>
            <a:ext cx="424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4500563" y="4941888"/>
            <a:ext cx="410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/>
              <a:t>Грицай Яна Сергіївна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J03829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76250"/>
            <a:ext cx="8164512" cy="622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962400" y="4038600"/>
            <a:ext cx="4572000" cy="2289175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i="1">
                <a:latin typeface="Georgia" pitchFamily="18" charset="0"/>
              </a:rPr>
              <a:t>Діти, одягнені у пташині сорочки,</a:t>
            </a:r>
          </a:p>
          <a:p>
            <a:pPr>
              <a:defRPr/>
            </a:pPr>
            <a:r>
              <a:rPr lang="ru-RU" b="1" i="1">
                <a:latin typeface="Georgia" pitchFamily="18" charset="0"/>
              </a:rPr>
              <a:t>летять на подобах весняного сонця</a:t>
            </a:r>
          </a:p>
          <a:p>
            <a:pPr>
              <a:defRPr/>
            </a:pPr>
            <a:r>
              <a:rPr lang="ru-RU" b="1" i="1">
                <a:latin typeface="Georgia" pitchFamily="18" charset="0"/>
              </a:rPr>
              <a:t>у простір розгорненої книжки,</a:t>
            </a:r>
          </a:p>
          <a:p>
            <a:pPr>
              <a:defRPr/>
            </a:pPr>
            <a:r>
              <a:rPr lang="ru-RU" b="1" i="1">
                <a:latin typeface="Georgia" pitchFamily="18" charset="0"/>
              </a:rPr>
              <a:t>що сміється білим сміхом сіяча,</a:t>
            </a:r>
          </a:p>
          <a:p>
            <a:pPr>
              <a:defRPr/>
            </a:pPr>
            <a:r>
              <a:rPr lang="ru-RU" b="1" i="1">
                <a:latin typeface="Georgia" pitchFamily="18" charset="0"/>
              </a:rPr>
              <a:t>який сіє у полі себе з руки.</a:t>
            </a:r>
          </a:p>
          <a:p>
            <a:pPr>
              <a:defRPr/>
            </a:pPr>
            <a:r>
              <a:rPr lang="ru-RU" b="1" i="1">
                <a:latin typeface="Georgia" pitchFamily="18" charset="0"/>
              </a:rPr>
              <a:t>                                     В. Голобородько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30225" y="1776413"/>
            <a:ext cx="1397000" cy="3365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chemeClr val="folHlink">
                  <a:gamma/>
                  <a:shade val="46275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9803" dir="2700000" algn="ctr" rotWithShape="0">
              <a:srgbClr val="FFFF00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/>
              <a:t>Уолт Уитмен</a:t>
            </a:r>
          </a:p>
        </p:txBody>
      </p:sp>
      <p:pic>
        <p:nvPicPr>
          <p:cNvPr id="24581" name="Picture 5" descr="Уолт Уитме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28600"/>
            <a:ext cx="1120775" cy="1409700"/>
          </a:xfrm>
          <a:prstGeom prst="rect">
            <a:avLst/>
          </a:prstGeom>
          <a:noFill/>
          <a:effectLst>
            <a:outerShdw dist="89803" dir="2700000" algn="ctr" rotWithShape="0">
              <a:schemeClr val="folHlink"/>
            </a:outerShdw>
          </a:effectLst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974850" y="611188"/>
            <a:ext cx="6415088" cy="64135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>
                <a:latin typeface="Georgia" pitchFamily="18" charset="0"/>
              </a:rPr>
              <a:t>Особливого значення верлібру надавав В. Уїтмен, </a:t>
            </a:r>
          </a:p>
          <a:p>
            <a:pPr algn="ctr">
              <a:defRPr/>
            </a:pPr>
            <a:r>
              <a:rPr lang="ru-RU" b="1">
                <a:latin typeface="Georgia" pitchFamily="18" charset="0"/>
              </a:rPr>
              <a:t>а надто — авангардисти 20 ст. 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33400" y="2590800"/>
            <a:ext cx="8382000" cy="6413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/>
              <a:t>Це одна з провідних форм сучасної поезії, сприйнята як виокремлена система віршування: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1219200" y="5181600"/>
            <a:ext cx="1519238" cy="58102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chemeClr val="folHlink">
                  <a:gamma/>
                  <a:shade val="46275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9803" dir="2700000" algn="ctr" rotWithShape="0">
              <a:srgbClr val="FFFF00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/>
              <a:t>Василь </a:t>
            </a:r>
          </a:p>
          <a:p>
            <a:pPr algn="ctr">
              <a:defRPr/>
            </a:pPr>
            <a:r>
              <a:rPr lang="ru-RU" sz="1600"/>
              <a:t>Голобородько</a:t>
            </a:r>
          </a:p>
        </p:txBody>
      </p:sp>
      <p:pic>
        <p:nvPicPr>
          <p:cNvPr id="24585" name="Picture 9" descr="ГОЛОБОРОДЬКО ВАСИЛЬ ІВАНОВИЧ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3581400"/>
            <a:ext cx="1084263" cy="1447800"/>
          </a:xfrm>
          <a:prstGeom prst="rect">
            <a:avLst/>
          </a:prstGeom>
          <a:noFill/>
          <a:effectLst>
            <a:outerShdw dist="89803" dir="2700000" algn="ctr" rotWithShape="0">
              <a:schemeClr val="folHlink"/>
            </a:outerShdw>
          </a:effectLst>
        </p:spPr>
      </p:pic>
      <p:sp>
        <p:nvSpPr>
          <p:cNvPr id="22537" name="AutoShape 10"/>
          <p:cNvSpPr>
            <a:spLocks noChangeArrowheads="1"/>
          </p:cNvSpPr>
          <p:nvPr/>
        </p:nvSpPr>
        <p:spPr bwMode="auto">
          <a:xfrm rot="5400000">
            <a:off x="8412956" y="3521869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  <p:bldP spid="24580" grpId="0" animBg="1"/>
      <p:bldP spid="24582" grpId="0" animBg="1"/>
      <p:bldP spid="24583" grpId="0" animBg="1"/>
      <p:bldP spid="2458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11188" y="333375"/>
            <a:ext cx="3124200" cy="5584825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i="1"/>
              <a:t>Десятий лист. Це твій уже десятий лист, </a:t>
            </a:r>
          </a:p>
          <a:p>
            <a:pPr>
              <a:defRPr/>
            </a:pPr>
            <a:r>
              <a:rPr lang="ru-RU" b="1" i="1"/>
              <a:t>що так і не дійшов до мене. </a:t>
            </a:r>
          </a:p>
          <a:p>
            <a:pPr>
              <a:defRPr/>
            </a:pPr>
            <a:r>
              <a:rPr lang="ru-RU" b="1" i="1"/>
              <a:t>Радію, </a:t>
            </a:r>
          </a:p>
          <a:p>
            <a:pPr>
              <a:defRPr/>
            </a:pPr>
            <a:r>
              <a:rPr lang="ru-RU" b="1" i="1"/>
              <a:t>хто ще стільки має </a:t>
            </a:r>
          </a:p>
          <a:p>
            <a:pPr>
              <a:defRPr/>
            </a:pPr>
            <a:r>
              <a:rPr lang="ru-RU" b="1" i="1"/>
              <a:t>тобою ненаписаних листів, </a:t>
            </a:r>
          </a:p>
          <a:p>
            <a:pPr>
              <a:defRPr/>
            </a:pPr>
            <a:r>
              <a:rPr lang="ru-RU" b="1" i="1"/>
              <a:t>хто відчуває так про себе піклування, </a:t>
            </a:r>
          </a:p>
          <a:p>
            <a:pPr>
              <a:defRPr/>
            </a:pPr>
            <a:r>
              <a:rPr lang="ru-RU" b="1" i="1"/>
              <a:t>кому ще стільки віддають уваги, </a:t>
            </a:r>
          </a:p>
          <a:p>
            <a:pPr>
              <a:defRPr/>
            </a:pPr>
            <a:r>
              <a:rPr lang="ru-RU" b="1" i="1"/>
              <a:t>про кого так хвилюються постійно? </a:t>
            </a:r>
          </a:p>
          <a:p>
            <a:pPr>
              <a:defRPr/>
            </a:pPr>
            <a:r>
              <a:rPr lang="ru-RU" b="1" i="1"/>
              <a:t>Сьогодні, вчора </a:t>
            </a:r>
          </a:p>
          <a:p>
            <a:pPr>
              <a:defRPr/>
            </a:pPr>
            <a:r>
              <a:rPr lang="ru-RU" b="1" i="1"/>
              <a:t>маю тихе щастя </a:t>
            </a:r>
          </a:p>
          <a:p>
            <a:pPr>
              <a:defRPr/>
            </a:pPr>
            <a:r>
              <a:rPr lang="ru-RU" b="1" i="1"/>
              <a:t>і завтра знову ненаписані листи...</a:t>
            </a:r>
          </a:p>
          <a:p>
            <a:pPr>
              <a:defRPr/>
            </a:pPr>
            <a:r>
              <a:rPr lang="ru-RU" b="1" i="1"/>
              <a:t>                                                  Артур Томський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211638" y="2852738"/>
            <a:ext cx="4572000" cy="2289175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i="1"/>
              <a:t>Якби ти був бомжем, </a:t>
            </a:r>
          </a:p>
          <a:p>
            <a:pPr>
              <a:defRPr/>
            </a:pPr>
            <a:r>
              <a:rPr lang="ru-RU" b="1" i="1"/>
              <a:t>а я — квіткою, </a:t>
            </a:r>
          </a:p>
          <a:p>
            <a:pPr>
              <a:defRPr/>
            </a:pPr>
            <a:r>
              <a:rPr lang="ru-RU" b="1" i="1"/>
              <a:t>ми могли б </a:t>
            </a:r>
          </a:p>
          <a:p>
            <a:pPr>
              <a:defRPr/>
            </a:pPr>
            <a:r>
              <a:rPr lang="ru-RU" b="1" i="1"/>
              <a:t>зустрічатися </a:t>
            </a:r>
          </a:p>
          <a:p>
            <a:pPr>
              <a:defRPr/>
            </a:pPr>
            <a:r>
              <a:rPr lang="ru-RU" b="1" i="1"/>
              <a:t>принаймні раз на рік </a:t>
            </a:r>
          </a:p>
          <a:p>
            <a:pPr>
              <a:defRPr/>
            </a:pPr>
            <a:r>
              <a:rPr lang="ru-RU" b="1" i="1"/>
              <a:t>на смітнику </a:t>
            </a:r>
          </a:p>
          <a:p>
            <a:pPr>
              <a:defRPr/>
            </a:pPr>
            <a:r>
              <a:rPr lang="ru-RU" b="1" i="1"/>
              <a:t>після восьмого березня.</a:t>
            </a:r>
          </a:p>
          <a:p>
            <a:pPr>
              <a:defRPr/>
            </a:pPr>
            <a:r>
              <a:rPr lang="ru-RU" b="1" i="1"/>
              <a:t>                       Марина Ковальчук</a:t>
            </a:r>
          </a:p>
        </p:txBody>
      </p:sp>
      <p:sp>
        <p:nvSpPr>
          <p:cNvPr id="25606" name="WordArt 6"/>
          <p:cNvSpPr>
            <a:spLocks noChangeArrowheads="1" noChangeShapeType="1" noTextEdit="1"/>
          </p:cNvSpPr>
          <p:nvPr/>
        </p:nvSpPr>
        <p:spPr bwMode="auto">
          <a:xfrm>
            <a:off x="4284663" y="0"/>
            <a:ext cx="4572000" cy="14478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20999999" lon="21539999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>
              <a:defRPr/>
            </a:pPr>
            <a:r>
              <a:rPr lang="ru-RU" sz="6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folHlink"/>
                    </a:gs>
                    <a:gs pos="50000">
                      <a:srgbClr val="FFFF00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atin typeface="Impact"/>
              </a:rPr>
              <a:t> 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84213" y="1989138"/>
            <a:ext cx="7993062" cy="4464050"/>
          </a:xfrm>
          <a:prstGeom prst="roundRect">
            <a:avLst>
              <a:gd name="adj" fmla="val 6387"/>
            </a:avLst>
          </a:prstGeom>
          <a:solidFill>
            <a:schemeClr val="accent5">
              <a:alpha val="24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>
                <a:solidFill>
                  <a:schemeClr val="tx1"/>
                </a:solidFill>
              </a:rPr>
              <a:t>Рима як регулярне співзвуччя кінцівок вірша з'явилася порівняно пізно. В європейській літературі це сталося в Високому середньовіччі (німецька епічна "Пісня про Людвіга", IX ст., Поезія трубадурів у Франції і мінезингерів у Німеччині, XII ст.) </a:t>
            </a:r>
          </a:p>
        </p:txBody>
      </p:sp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4211638" y="333375"/>
            <a:ext cx="52197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4800"/>
              <a:t>З історії римування</a:t>
            </a:r>
            <a:endParaRPr lang="ru-RU" sz="4800"/>
          </a:p>
        </p:txBody>
      </p:sp>
      <p:pic>
        <p:nvPicPr>
          <p:cNvPr id="14339" name="Picture 7" descr="Картинки по запросу европейська література в картинка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95738" cy="26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2138" y="260350"/>
            <a:ext cx="6011862" cy="3776663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mtClean="0"/>
              <a:t>У латинській і романської середньовічної поезії рима, як додаткове ритмічне засіб організації вірша, розвинулася з античної ораторської прози, де вона була важливою стилістичної фігурою, що виражалася в подобі закінчень порівнянних відрізків мовлення. Далі рима поширилася в німецькі і слов'янські літератури разом з силабічної системою віршування. </a:t>
            </a:r>
          </a:p>
        </p:txBody>
      </p:sp>
      <p:pic>
        <p:nvPicPr>
          <p:cNvPr id="15362" name="Picture 5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96975"/>
            <a:ext cx="3563938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Uvs5_Card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3" descr="D0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228600"/>
            <a:ext cx="3657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2895600" y="381000"/>
            <a:ext cx="2895600" cy="1295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6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/>
                    </a:gs>
                    <a:gs pos="50000">
                      <a:srgbClr val="FF66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Рима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85800" y="2362200"/>
            <a:ext cx="7772400" cy="82232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50000">
                <a:srgbClr val="FFCC00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FF0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solidFill>
                  <a:srgbClr val="FF3300"/>
                </a:solidFill>
              </a:rPr>
              <a:t>Рима</a:t>
            </a:r>
            <a:r>
              <a:rPr lang="ru-RU" sz="2400" b="1" i="1">
                <a:solidFill>
                  <a:schemeClr val="accent2"/>
                </a:solidFill>
              </a:rPr>
              <a:t> походить з грецького </a:t>
            </a:r>
            <a:r>
              <a:rPr lang="ru-RU" sz="2400" b="1" i="1">
                <a:solidFill>
                  <a:srgbClr val="FF3300"/>
                </a:solidFill>
              </a:rPr>
              <a:t>rhythmos</a:t>
            </a:r>
            <a:r>
              <a:rPr lang="ru-RU" sz="2400" b="1" i="1">
                <a:solidFill>
                  <a:schemeClr val="accent2"/>
                </a:solidFill>
              </a:rPr>
              <a:t>, що означає </a:t>
            </a:r>
            <a:r>
              <a:rPr lang="ru-RU" sz="2400" b="1" i="1" u="sng">
                <a:solidFill>
                  <a:schemeClr val="accent2"/>
                </a:solidFill>
              </a:rPr>
              <a:t>мірність</a:t>
            </a:r>
            <a:r>
              <a:rPr lang="ru-RU" sz="2400" b="1" i="1">
                <a:solidFill>
                  <a:schemeClr val="accent2"/>
                </a:solidFill>
              </a:rPr>
              <a:t>, </a:t>
            </a:r>
            <a:r>
              <a:rPr lang="ru-RU" sz="2400" b="1" i="1" u="sng">
                <a:solidFill>
                  <a:schemeClr val="accent2"/>
                </a:solidFill>
              </a:rPr>
              <a:t>сумірність</a:t>
            </a:r>
            <a:r>
              <a:rPr lang="ru-RU" sz="2400" b="1" i="1">
                <a:solidFill>
                  <a:schemeClr val="accent2"/>
                </a:solidFill>
              </a:rPr>
              <a:t>, </a:t>
            </a:r>
            <a:r>
              <a:rPr lang="ru-RU" sz="2400" b="1" i="1" u="sng">
                <a:solidFill>
                  <a:schemeClr val="accent2"/>
                </a:solidFill>
              </a:rPr>
              <a:t>узгодженість</a:t>
            </a:r>
            <a:r>
              <a:rPr lang="ru-RU" sz="2400" b="1" i="1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57200" y="5029200"/>
            <a:ext cx="8382000" cy="130968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50000">
                <a:srgbClr val="800000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EC9B7A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rgbClr val="FFFF66"/>
                </a:solidFill>
              </a:rPr>
              <a:t>Рима</a:t>
            </a:r>
            <a:r>
              <a:rPr lang="ru-RU" sz="2400" b="1">
                <a:solidFill>
                  <a:schemeClr val="bg1"/>
                </a:solidFill>
              </a:rPr>
              <a:t> ─ це </a:t>
            </a:r>
            <a:r>
              <a:rPr lang="ru-RU" sz="2400" b="1" u="sng">
                <a:solidFill>
                  <a:schemeClr val="bg1"/>
                </a:solidFill>
              </a:rPr>
              <a:t>співзвучність</a:t>
            </a:r>
            <a:r>
              <a:rPr lang="ru-RU" sz="2400" b="1">
                <a:solidFill>
                  <a:schemeClr val="bg1"/>
                </a:solidFill>
              </a:rPr>
              <a:t> закінчень </a:t>
            </a:r>
          </a:p>
          <a:p>
            <a:pPr algn="ctr">
              <a:defRPr/>
            </a:pPr>
            <a:r>
              <a:rPr lang="ru-RU" sz="2400" b="1">
                <a:solidFill>
                  <a:schemeClr val="bg1"/>
                </a:solidFill>
              </a:rPr>
              <a:t>слів у віршових рядках, яка </a:t>
            </a:r>
            <a:r>
              <a:rPr lang="ru-RU" sz="2400" b="1" u="sng">
                <a:solidFill>
                  <a:schemeClr val="bg1"/>
                </a:solidFill>
              </a:rPr>
              <a:t>охоплює останній </a:t>
            </a:r>
          </a:p>
          <a:p>
            <a:pPr algn="ctr">
              <a:defRPr/>
            </a:pPr>
            <a:r>
              <a:rPr lang="ru-RU" sz="2400" b="1" u="sng">
                <a:solidFill>
                  <a:schemeClr val="bg1"/>
                </a:solidFill>
              </a:rPr>
              <a:t>наголошений голосний</a:t>
            </a:r>
            <a:r>
              <a:rPr lang="ru-RU" sz="2400" b="1">
                <a:solidFill>
                  <a:schemeClr val="bg1"/>
                </a:solidFill>
              </a:rPr>
              <a:t> і </a:t>
            </a:r>
            <a:r>
              <a:rPr lang="ru-RU" sz="2400" b="1" u="sng">
                <a:solidFill>
                  <a:schemeClr val="bg1"/>
                </a:solidFill>
              </a:rPr>
              <a:t>наступні за ним звуки</a:t>
            </a:r>
            <a:r>
              <a:rPr lang="ru-RU" sz="2400" b="1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762000" y="3581400"/>
            <a:ext cx="7772400" cy="82232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50000">
                <a:srgbClr val="FFCC00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FF0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solidFill>
                  <a:srgbClr val="FF3300"/>
                </a:solidFill>
              </a:rPr>
              <a:t>Рима</a:t>
            </a:r>
            <a:r>
              <a:rPr lang="ru-RU" sz="2400" b="1" i="1">
                <a:solidFill>
                  <a:schemeClr val="accent2"/>
                </a:solidFill>
              </a:rPr>
              <a:t> </a:t>
            </a:r>
            <a:r>
              <a:rPr lang="ru-RU" b="1" i="1">
                <a:solidFill>
                  <a:schemeClr val="accent2"/>
                </a:solidFill>
              </a:rPr>
              <a:t>─</a:t>
            </a:r>
            <a:r>
              <a:rPr lang="ru-RU" i="1"/>
              <a:t> </a:t>
            </a:r>
            <a:r>
              <a:rPr lang="ru-RU" sz="2400" b="1" i="1">
                <a:solidFill>
                  <a:schemeClr val="accent2"/>
                </a:solidFill>
              </a:rPr>
              <a:t>це явище звукове, а не графічне: в ній </a:t>
            </a:r>
            <a:r>
              <a:rPr lang="ru-RU" sz="2400" b="1" i="1" u="sng">
                <a:solidFill>
                  <a:schemeClr val="accent2"/>
                </a:solidFill>
              </a:rPr>
              <a:t>збігаються звуки</a:t>
            </a:r>
            <a:r>
              <a:rPr lang="ru-RU" sz="2400" b="1" i="1">
                <a:solidFill>
                  <a:schemeClr val="accent2"/>
                </a:solidFill>
              </a:rPr>
              <a:t>, а не букви.</a:t>
            </a:r>
          </a:p>
        </p:txBody>
      </p:sp>
      <p:sp>
        <p:nvSpPr>
          <p:cNvPr id="16391" name="AutoShape 8"/>
          <p:cNvSpPr>
            <a:spLocks noChangeArrowheads="1"/>
          </p:cNvSpPr>
          <p:nvPr/>
        </p:nvSpPr>
        <p:spPr bwMode="auto">
          <a:xfrm rot="5400000">
            <a:off x="8412956" y="3598069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8734425" y="3429000"/>
            <a:ext cx="312738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uk-UA" sz="1600" b="1">
                <a:solidFill>
                  <a:srgbClr val="080808"/>
                </a:solidFill>
              </a:rPr>
              <a:t>д</a:t>
            </a:r>
          </a:p>
          <a:p>
            <a:pPr algn="ctr">
              <a:lnSpc>
                <a:spcPct val="70000"/>
              </a:lnSpc>
            </a:pPr>
            <a:r>
              <a:rPr lang="uk-UA" sz="1600" b="1">
                <a:solidFill>
                  <a:srgbClr val="080808"/>
                </a:solidFill>
              </a:rPr>
              <a:t>а</a:t>
            </a:r>
          </a:p>
          <a:p>
            <a:pPr algn="ctr">
              <a:lnSpc>
                <a:spcPct val="70000"/>
              </a:lnSpc>
            </a:pPr>
            <a:r>
              <a:rPr lang="uk-UA" sz="1600" b="1">
                <a:solidFill>
                  <a:srgbClr val="080808"/>
                </a:solidFill>
              </a:rPr>
              <a:t>л</a:t>
            </a:r>
          </a:p>
          <a:p>
            <a:pPr algn="ctr">
              <a:lnSpc>
                <a:spcPct val="70000"/>
              </a:lnSpc>
            </a:pPr>
            <a:r>
              <a:rPr lang="uk-UA" sz="1600" b="1">
                <a:solidFill>
                  <a:srgbClr val="080808"/>
                </a:solidFill>
              </a:rPr>
              <a:t>і</a:t>
            </a:r>
            <a:endParaRPr lang="ru-RU" sz="1600" b="1">
              <a:solidFill>
                <a:srgbClr val="080808"/>
              </a:solidFill>
            </a:endParaRPr>
          </a:p>
        </p:txBody>
      </p:sp>
      <p:pic>
        <p:nvPicPr>
          <p:cNvPr id="18442" name="Picture 10" descr="D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167640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/>
      <p:bldP spid="18438" grpId="0" animBg="1"/>
      <p:bldP spid="184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68313" y="4005263"/>
            <a:ext cx="8207375" cy="1654175"/>
          </a:xfrm>
          <a:prstGeom prst="rect">
            <a:avLst/>
          </a:prstGeom>
          <a:gradFill rotWithShape="1">
            <a:gsLst>
              <a:gs pos="0">
                <a:srgbClr val="3333CC"/>
              </a:gs>
              <a:gs pos="50000">
                <a:srgbClr val="99CCFF"/>
              </a:gs>
              <a:gs pos="100000">
                <a:srgbClr val="3333CC"/>
              </a:gs>
            </a:gsLst>
            <a:lin ang="5400000" scaled="1"/>
          </a:gradFill>
          <a:ln w="38100">
            <a:pattFill prst="lgCheck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33CC"/>
                </a:solidFill>
              </a:rPr>
              <a:t>Походження термінів </a:t>
            </a:r>
            <a:r>
              <a:rPr lang="ru-RU" sz="2000" b="1">
                <a:solidFill>
                  <a:srgbClr val="FF3300"/>
                </a:solidFill>
              </a:rPr>
              <a:t>«чоловіча»</a:t>
            </a:r>
            <a:r>
              <a:rPr lang="ru-RU" sz="2000" b="1">
                <a:solidFill>
                  <a:srgbClr val="0033CC"/>
                </a:solidFill>
              </a:rPr>
              <a:t> і </a:t>
            </a:r>
            <a:r>
              <a:rPr lang="ru-RU" sz="2000" b="1">
                <a:solidFill>
                  <a:srgbClr val="FF3300"/>
                </a:solidFill>
              </a:rPr>
              <a:t>«жіноча»</a:t>
            </a:r>
            <a:r>
              <a:rPr lang="ru-RU" sz="2000" b="1">
                <a:solidFill>
                  <a:srgbClr val="0033CC"/>
                </a:solidFill>
              </a:rPr>
              <a:t> рима пов'язане </a:t>
            </a:r>
          </a:p>
          <a:p>
            <a:pPr algn="ctr"/>
            <a:r>
              <a:rPr lang="ru-RU" sz="2000" b="1">
                <a:solidFill>
                  <a:srgbClr val="0033CC"/>
                </a:solidFill>
              </a:rPr>
              <a:t>з французькими прикметникам, що в </a:t>
            </a:r>
            <a:r>
              <a:rPr lang="ru-RU" sz="2000" b="1" u="sng">
                <a:solidFill>
                  <a:srgbClr val="0033CC"/>
                </a:solidFill>
              </a:rPr>
              <a:t>чоловічому роді</a:t>
            </a:r>
            <a:r>
              <a:rPr lang="ru-RU" sz="2000" b="1">
                <a:solidFill>
                  <a:srgbClr val="0033CC"/>
                </a:solidFill>
              </a:rPr>
              <a:t> мають</a:t>
            </a:r>
          </a:p>
          <a:p>
            <a:pPr algn="ctr"/>
            <a:r>
              <a:rPr lang="ru-RU" sz="2000" b="1">
                <a:solidFill>
                  <a:srgbClr val="0033CC"/>
                </a:solidFill>
              </a:rPr>
              <a:t>наголос </a:t>
            </a:r>
            <a:r>
              <a:rPr lang="ru-RU" sz="2000" b="1" u="sng">
                <a:solidFill>
                  <a:srgbClr val="0033CC"/>
                </a:solidFill>
              </a:rPr>
              <a:t>на останньому складі</a:t>
            </a:r>
            <a:r>
              <a:rPr lang="ru-RU" sz="2000" b="1">
                <a:solidFill>
                  <a:srgbClr val="0033CC"/>
                </a:solidFill>
              </a:rPr>
              <a:t> (</a:t>
            </a:r>
            <a:r>
              <a:rPr lang="ru-RU" sz="2000" b="1">
                <a:solidFill>
                  <a:srgbClr val="FF3300"/>
                </a:solidFill>
              </a:rPr>
              <a:t>vif — живий</a:t>
            </a:r>
            <a:r>
              <a:rPr lang="ru-RU" sz="2000" b="1">
                <a:solidFill>
                  <a:srgbClr val="0033CC"/>
                </a:solidFill>
              </a:rPr>
              <a:t>), а в </a:t>
            </a:r>
            <a:r>
              <a:rPr lang="ru-RU" sz="2000" b="1" u="sng">
                <a:solidFill>
                  <a:srgbClr val="0033CC"/>
                </a:solidFill>
              </a:rPr>
              <a:t>жіночому</a:t>
            </a:r>
            <a:r>
              <a:rPr lang="ru-RU" sz="2000" b="1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ru-RU" sz="2000" b="1">
                <a:solidFill>
                  <a:srgbClr val="0033CC"/>
                </a:solidFill>
              </a:rPr>
              <a:t>наголос падає </a:t>
            </a:r>
            <a:r>
              <a:rPr lang="ru-RU" sz="2000" b="1" u="sng">
                <a:solidFill>
                  <a:srgbClr val="0033CC"/>
                </a:solidFill>
              </a:rPr>
              <a:t>на передостанній склад</a:t>
            </a:r>
            <a:r>
              <a:rPr lang="ru-RU" sz="2000" b="1">
                <a:solidFill>
                  <a:srgbClr val="0033CC"/>
                </a:solidFill>
              </a:rPr>
              <a:t> (</a:t>
            </a:r>
            <a:r>
              <a:rPr lang="ru-RU" sz="2000" b="1">
                <a:solidFill>
                  <a:srgbClr val="FF3300"/>
                </a:solidFill>
              </a:rPr>
              <a:t>vive — жива</a:t>
            </a:r>
            <a:r>
              <a:rPr lang="ru-RU" sz="2000" b="1">
                <a:solidFill>
                  <a:srgbClr val="0033CC"/>
                </a:solidFill>
              </a:rPr>
              <a:t>), бо «</a:t>
            </a:r>
            <a:r>
              <a:rPr lang="ru-RU" sz="2000" b="1">
                <a:solidFill>
                  <a:srgbClr val="FF0000"/>
                </a:solidFill>
              </a:rPr>
              <a:t>е</a:t>
            </a:r>
            <a:r>
              <a:rPr lang="ru-RU" sz="2000" b="1">
                <a:solidFill>
                  <a:srgbClr val="0033CC"/>
                </a:solidFill>
              </a:rPr>
              <a:t>» </a:t>
            </a:r>
          </a:p>
          <a:p>
            <a:pPr algn="ctr"/>
            <a:r>
              <a:rPr lang="ru-RU" sz="2000" b="1">
                <a:solidFill>
                  <a:srgbClr val="0033CC"/>
                </a:solidFill>
              </a:rPr>
              <a:t>на кінці глухе.</a:t>
            </a:r>
          </a:p>
        </p:txBody>
      </p:sp>
      <p:pic>
        <p:nvPicPr>
          <p:cNvPr id="22534" name="Picture 6" descr="2e2d58ac3ee744c1c330361130e6a603_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2184400" cy="3276600"/>
          </a:xfrm>
          <a:prstGeom prst="rect">
            <a:avLst/>
          </a:prstGeom>
          <a:noFill/>
          <a:ln w="28575">
            <a:solidFill>
              <a:srgbClr val="99CC00"/>
            </a:solidFill>
            <a:miter lim="800000"/>
            <a:headEnd/>
            <a:tailEnd/>
          </a:ln>
        </p:spPr>
      </p:pic>
      <p:pic>
        <p:nvPicPr>
          <p:cNvPr id="22535" name="Picture 7" descr="265679301f38d9f55eb0f53654c88e0e_bi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28600"/>
            <a:ext cx="2184400" cy="3276600"/>
          </a:xfrm>
          <a:prstGeom prst="rect">
            <a:avLst/>
          </a:prstGeom>
          <a:noFill/>
          <a:ln w="28575">
            <a:solidFill>
              <a:srgbClr val="99CC00"/>
            </a:solidFill>
            <a:miter lim="800000"/>
            <a:headEnd/>
            <a:tailEnd/>
          </a:ln>
        </p:spPr>
      </p:pic>
      <p:pic>
        <p:nvPicPr>
          <p:cNvPr id="22536" name="Picture 8" descr="3a93be62aeb24e6f213b355ccc659b66_bi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457200"/>
            <a:ext cx="3276600" cy="2120900"/>
          </a:xfrm>
          <a:prstGeom prst="rect">
            <a:avLst/>
          </a:prstGeom>
          <a:noFill/>
          <a:ln w="28575">
            <a:solidFill>
              <a:srgbClr val="99CC00"/>
            </a:solidFill>
            <a:miter lim="800000"/>
            <a:headEnd/>
            <a:tailEnd/>
          </a:ln>
        </p:spPr>
      </p:pic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563938" y="3357563"/>
            <a:ext cx="1643062" cy="485775"/>
          </a:xfrm>
          <a:prstGeom prst="rect">
            <a:avLst/>
          </a:prstGeom>
          <a:solidFill>
            <a:srgbClr val="FFFF99"/>
          </a:solidFill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ФРАНЦІЯ</a:t>
            </a:r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  <a:solidFill>
            <a:srgbClr val="CCECFF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uk-UA" sz="2000" b="1" smtClean="0">
                <a:solidFill>
                  <a:srgbClr val="CC0000"/>
                </a:solidFill>
              </a:rPr>
              <a:t>Класифікація рим за місцем ритмічного акценту </a:t>
            </a:r>
            <a:br>
              <a:rPr lang="uk-UA" sz="2000" b="1" smtClean="0">
                <a:solidFill>
                  <a:srgbClr val="CC0000"/>
                </a:solidFill>
              </a:rPr>
            </a:br>
            <a:r>
              <a:rPr lang="uk-UA" sz="2000" b="1" smtClean="0"/>
              <a:t>(окситонні, парокситонні, дактилічні, гіпердактилічні)</a:t>
            </a:r>
            <a:br>
              <a:rPr lang="uk-UA" sz="2000" b="1" smtClean="0"/>
            </a:br>
            <a:r>
              <a:rPr lang="uk-UA" sz="2000" b="1" smtClean="0"/>
              <a:t/>
            </a:r>
            <a:br>
              <a:rPr lang="uk-UA" sz="2000" b="1" smtClean="0"/>
            </a:br>
            <a:endParaRPr lang="ru-RU" sz="2000" b="1" smtClean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250825" y="1196975"/>
            <a:ext cx="2736850" cy="822325"/>
          </a:xfrm>
          <a:prstGeom prst="rect">
            <a:avLst/>
          </a:prstGeom>
          <a:gradFill rotWithShape="1">
            <a:gsLst>
              <a:gs pos="0">
                <a:srgbClr val="FFCC66"/>
              </a:gs>
              <a:gs pos="50000">
                <a:schemeClr val="bg1"/>
              </a:gs>
              <a:gs pos="100000">
                <a:srgbClr val="FFCC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7C80"/>
            </a:outerShdw>
          </a:effectLst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ru-RU" sz="2400" b="1">
                <a:solidFill>
                  <a:schemeClr val="accent2"/>
                </a:solidFill>
              </a:rPr>
              <a:t>   </a:t>
            </a:r>
            <a:r>
              <a:rPr lang="ru-RU" sz="2400" b="1">
                <a:solidFill>
                  <a:srgbClr val="FF3300"/>
                </a:solidFill>
              </a:rPr>
              <a:t>окситонні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ru-RU" sz="2400" b="1"/>
              <a:t>(чоловічі)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179388" y="2924175"/>
            <a:ext cx="3457575" cy="822325"/>
          </a:xfrm>
          <a:prstGeom prst="rect">
            <a:avLst/>
          </a:prstGeom>
          <a:gradFill rotWithShape="1">
            <a:gsLst>
              <a:gs pos="0">
                <a:srgbClr val="FFCC66"/>
              </a:gs>
              <a:gs pos="50000">
                <a:schemeClr val="bg1"/>
              </a:gs>
              <a:gs pos="100000">
                <a:srgbClr val="FFCC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7C80"/>
            </a:outerShdw>
          </a:effectLst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ru-RU" sz="2400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rgbClr val="FF0000"/>
                </a:solidFill>
              </a:rPr>
              <a:t>парокситонні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ru-RU" sz="2400" b="1"/>
              <a:t>(жіночі)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900113" y="4652963"/>
            <a:ext cx="3384550" cy="457200"/>
          </a:xfrm>
          <a:prstGeom prst="rect">
            <a:avLst/>
          </a:prstGeom>
          <a:gradFill rotWithShape="1">
            <a:gsLst>
              <a:gs pos="0">
                <a:srgbClr val="FFCC66"/>
              </a:gs>
              <a:gs pos="50000">
                <a:schemeClr val="bg1"/>
              </a:gs>
              <a:gs pos="100000">
                <a:srgbClr val="FFCC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7C80"/>
            </a:outerShdw>
          </a:effectLst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ru-RU" sz="2400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rgbClr val="FF0000"/>
                </a:solidFill>
              </a:rPr>
              <a:t>дакти</a:t>
            </a:r>
            <a:r>
              <a:rPr lang="uk-UA" sz="2400" b="1">
                <a:solidFill>
                  <a:srgbClr val="FF0000"/>
                </a:solidFill>
              </a:rPr>
              <a:t>лі</a:t>
            </a:r>
            <a:r>
              <a:rPr lang="ru-RU" sz="2400" b="1">
                <a:solidFill>
                  <a:srgbClr val="FF0000"/>
                </a:solidFill>
              </a:rPr>
              <a:t>чні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250825" y="5876925"/>
            <a:ext cx="3529013" cy="457200"/>
          </a:xfrm>
          <a:prstGeom prst="rect">
            <a:avLst/>
          </a:prstGeom>
          <a:gradFill rotWithShape="1">
            <a:gsLst>
              <a:gs pos="0">
                <a:srgbClr val="FFCC66"/>
              </a:gs>
              <a:gs pos="50000">
                <a:schemeClr val="bg1"/>
              </a:gs>
              <a:gs pos="100000">
                <a:srgbClr val="FFCC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7C80"/>
            </a:outerShdw>
          </a:effectLst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ru-RU" sz="2400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rgbClr val="FF0000"/>
                </a:solidFill>
              </a:rPr>
              <a:t>гіпердактилічні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219700" y="1412875"/>
            <a:ext cx="3311525" cy="48736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200" b="1"/>
              <a:t>останній склад:</a:t>
            </a:r>
          </a:p>
          <a:p>
            <a:pPr algn="ctr"/>
            <a:r>
              <a:rPr lang="ru-RU" sz="1400" b="1" i="1"/>
              <a:t>чужи</a:t>
            </a:r>
            <a:r>
              <a:rPr lang="ru-RU" sz="1400" b="1" i="1">
                <a:solidFill>
                  <a:srgbClr val="FF0000"/>
                </a:solidFill>
              </a:rPr>
              <a:t>нí </a:t>
            </a:r>
            <a:r>
              <a:rPr lang="ru-RU" sz="1400" b="1" i="1">
                <a:solidFill>
                  <a:schemeClr val="tx2"/>
                </a:solidFill>
              </a:rPr>
              <a:t>—</a:t>
            </a:r>
            <a:r>
              <a:rPr lang="ru-RU" sz="1400" b="1" i="1">
                <a:solidFill>
                  <a:srgbClr val="FF0000"/>
                </a:solidFill>
              </a:rPr>
              <a:t> </a:t>
            </a:r>
            <a:r>
              <a:rPr lang="ru-RU" sz="1400" b="1" i="1"/>
              <a:t>ме</a:t>
            </a:r>
            <a:r>
              <a:rPr lang="ru-RU" sz="1400" b="1" i="1">
                <a:solidFill>
                  <a:srgbClr val="FF0000"/>
                </a:solidFill>
              </a:rPr>
              <a:t>нí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5580063" y="2924175"/>
            <a:ext cx="3168650" cy="48736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200" b="1"/>
              <a:t>передостанній склад:</a:t>
            </a:r>
          </a:p>
          <a:p>
            <a:pPr algn="ctr"/>
            <a:r>
              <a:rPr lang="ru-RU" sz="1400" b="1" i="1">
                <a:solidFill>
                  <a:srgbClr val="FF0000"/>
                </a:solidFill>
              </a:rPr>
              <a:t>бý</a:t>
            </a:r>
            <a:r>
              <a:rPr lang="ru-RU" sz="1400" b="1" i="1"/>
              <a:t>ду</a:t>
            </a:r>
            <a:r>
              <a:rPr lang="ru-RU" sz="1400" b="1" i="1">
                <a:solidFill>
                  <a:srgbClr val="FF0000"/>
                </a:solidFill>
              </a:rPr>
              <a:t> </a:t>
            </a:r>
            <a:r>
              <a:rPr lang="ru-RU" sz="1400" b="1" i="1">
                <a:solidFill>
                  <a:schemeClr val="tx2"/>
                </a:solidFill>
              </a:rPr>
              <a:t>—</a:t>
            </a:r>
            <a:r>
              <a:rPr lang="ru-RU" sz="1400" b="1" i="1">
                <a:solidFill>
                  <a:srgbClr val="FF0000"/>
                </a:solidFill>
              </a:rPr>
              <a:t> </a:t>
            </a:r>
            <a:r>
              <a:rPr lang="ru-RU" sz="1400" b="1" i="1"/>
              <a:t>за</a:t>
            </a:r>
            <a:r>
              <a:rPr lang="ru-RU" sz="1400" b="1" i="1">
                <a:solidFill>
                  <a:srgbClr val="FF0000"/>
                </a:solidFill>
              </a:rPr>
              <a:t>бý</a:t>
            </a:r>
            <a:r>
              <a:rPr lang="ru-RU" sz="1400" b="1" i="1"/>
              <a:t>де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226175" y="4365625"/>
            <a:ext cx="2917825" cy="48736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200" b="1"/>
              <a:t>третій від кінця склад:</a:t>
            </a:r>
          </a:p>
          <a:p>
            <a:pPr algn="ctr"/>
            <a:r>
              <a:rPr lang="ru-RU" sz="1400" b="1" i="1">
                <a:solidFill>
                  <a:srgbClr val="FF0000"/>
                </a:solidFill>
              </a:rPr>
              <a:t>вí</a:t>
            </a:r>
            <a:r>
              <a:rPr lang="ru-RU" sz="1400" b="1" i="1"/>
              <a:t>ченьки</a:t>
            </a:r>
            <a:r>
              <a:rPr lang="ru-RU" sz="1400" b="1" i="1">
                <a:solidFill>
                  <a:srgbClr val="FF0000"/>
                </a:solidFill>
              </a:rPr>
              <a:t> </a:t>
            </a:r>
            <a:r>
              <a:rPr lang="ru-RU" sz="1400" b="1" i="1">
                <a:solidFill>
                  <a:schemeClr val="tx2"/>
                </a:solidFill>
              </a:rPr>
              <a:t>—</a:t>
            </a:r>
            <a:r>
              <a:rPr lang="ru-RU" sz="1400" b="1" i="1">
                <a:solidFill>
                  <a:srgbClr val="FF0000"/>
                </a:solidFill>
              </a:rPr>
              <a:t> нí</a:t>
            </a:r>
            <a:r>
              <a:rPr lang="ru-RU" sz="1400" b="1" i="1"/>
              <a:t>ченьки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6011863" y="5876925"/>
            <a:ext cx="2879725" cy="48736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200" b="1"/>
              <a:t>четвертий від кінця склад:</a:t>
            </a:r>
          </a:p>
          <a:p>
            <a:pPr algn="ctr"/>
            <a:r>
              <a:rPr lang="ru-RU" sz="1400" b="1" i="1">
                <a:solidFill>
                  <a:srgbClr val="FF0000"/>
                </a:solidFill>
              </a:rPr>
              <a:t>кí</a:t>
            </a:r>
            <a:r>
              <a:rPr lang="ru-RU" sz="1400" b="1" i="1"/>
              <a:t>шечкою</a:t>
            </a:r>
            <a:r>
              <a:rPr lang="ru-RU" sz="1400" b="1" i="1">
                <a:solidFill>
                  <a:srgbClr val="FF0000"/>
                </a:solidFill>
              </a:rPr>
              <a:t> </a:t>
            </a:r>
            <a:r>
              <a:rPr lang="ru-RU" sz="1400" b="1" i="1">
                <a:solidFill>
                  <a:schemeClr val="tx2"/>
                </a:solidFill>
              </a:rPr>
              <a:t>—</a:t>
            </a:r>
            <a:r>
              <a:rPr lang="ru-RU" sz="1400" b="1" i="1">
                <a:solidFill>
                  <a:srgbClr val="FF0000"/>
                </a:solidFill>
              </a:rPr>
              <a:t> </a:t>
            </a:r>
            <a:r>
              <a:rPr lang="ru-RU" sz="1400" b="1" i="1"/>
              <a:t>у</a:t>
            </a:r>
            <a:r>
              <a:rPr lang="ru-RU" sz="1400" b="1" i="1">
                <a:solidFill>
                  <a:srgbClr val="FF0000"/>
                </a:solidFill>
              </a:rPr>
              <a:t>смí</a:t>
            </a:r>
            <a:r>
              <a:rPr lang="ru-RU" sz="1400" b="1" i="1"/>
              <a:t>шечкою</a:t>
            </a:r>
          </a:p>
        </p:txBody>
      </p:sp>
      <p:pic>
        <p:nvPicPr>
          <p:cNvPr id="16400" name="Picture 16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5207000"/>
            <a:ext cx="1285875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17088" dir="2963922" algn="ctr" rotWithShape="0">
              <a:srgbClr val="ED644D"/>
            </a:outerShdw>
          </a:effectLst>
        </p:spPr>
      </p:pic>
      <p:pic>
        <p:nvPicPr>
          <p:cNvPr id="18443" name="Picture 18" descr="pic%5CM%5CA%5CMakovei_Osy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4300" y="2565400"/>
            <a:ext cx="135413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3" name="Picture 19" descr="М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3575" y="1125538"/>
            <a:ext cx="1262063" cy="1577975"/>
          </a:xfrm>
          <a:prstGeom prst="rect">
            <a:avLst/>
          </a:prstGeom>
          <a:noFill/>
          <a:effectLst>
            <a:outerShdw dist="107763" dir="2700000" algn="ctr" rotWithShape="0">
              <a:srgbClr val="ED644D"/>
            </a:outerShdw>
          </a:effectLst>
        </p:spPr>
      </p:pic>
      <p:pic>
        <p:nvPicPr>
          <p:cNvPr id="16404" name="Picture 20" descr="Л Укр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6825" y="3933825"/>
            <a:ext cx="1022350" cy="1492250"/>
          </a:xfrm>
          <a:prstGeom prst="rect">
            <a:avLst/>
          </a:prstGeom>
          <a:noFill/>
          <a:effectLst>
            <a:outerShdw dist="107763" dir="2700000" algn="ctr" rotWithShape="0">
              <a:srgbClr val="ED644D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2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2" grpId="0" animBg="1"/>
      <p:bldP spid="16393" grpId="0" animBg="1"/>
      <p:bldP spid="16394" grpId="0" animBg="1"/>
      <p:bldP spid="16395" grpId="0" animBg="1"/>
      <p:bldP spid="16396" grpId="0" animBg="1"/>
      <p:bldP spid="16397" grpId="0" animBg="1"/>
      <p:bldP spid="16398" grpId="0" animBg="1"/>
      <p:bldP spid="163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8002588" cy="706437"/>
          </a:xfrm>
        </p:spPr>
        <p:txBody>
          <a:bodyPr/>
          <a:lstStyle/>
          <a:p>
            <a:r>
              <a:rPr lang="uk-UA" sz="1800" b="1" smtClean="0"/>
              <a:t>Способи римування за місцем розташування</a:t>
            </a:r>
            <a:br>
              <a:rPr lang="uk-UA" sz="1800" b="1" smtClean="0"/>
            </a:br>
            <a:r>
              <a:rPr lang="uk-UA" sz="1800" b="1" smtClean="0"/>
              <a:t>(суміжне, перехресне, кільцеве, потрійне, монорима)</a:t>
            </a:r>
            <a:r>
              <a:rPr lang="ru-RU" sz="1800" b="1" smtClean="0"/>
              <a:t/>
            </a:r>
            <a:br>
              <a:rPr lang="ru-RU" sz="1800" b="1" smtClean="0"/>
            </a:br>
            <a:endParaRPr lang="ru-RU" sz="1800" b="1" smtClean="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50825" y="981075"/>
            <a:ext cx="2794000" cy="3968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accent1"/>
              </a:gs>
              <a:gs pos="100000">
                <a:srgbClr val="FF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ED644D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uk-UA" sz="2000" b="1">
                <a:solidFill>
                  <a:schemeClr val="accent2"/>
                </a:solidFill>
                <a:latin typeface="Berlin Sans FB" pitchFamily="34" charset="0"/>
              </a:rPr>
              <a:t>Суміжне (парне)</a:t>
            </a:r>
            <a:endParaRPr lang="ru-RU" sz="2000" b="1">
              <a:solidFill>
                <a:schemeClr val="accent2"/>
              </a:solidFill>
              <a:latin typeface="Berlin Sans FB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555875" y="2781300"/>
            <a:ext cx="2806700" cy="3968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accent1"/>
              </a:gs>
              <a:gs pos="100000">
                <a:srgbClr val="FF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ED644D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uk-UA" sz="2000" b="1">
                <a:solidFill>
                  <a:schemeClr val="accent2"/>
                </a:solidFill>
                <a:latin typeface="Berlin Sans FB" pitchFamily="34" charset="0"/>
              </a:rPr>
              <a:t>Перехресне</a:t>
            </a:r>
            <a:endParaRPr lang="ru-RU" sz="2000" b="1">
              <a:solidFill>
                <a:schemeClr val="accent2"/>
              </a:solidFill>
              <a:latin typeface="Berlin Sans FB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50825" y="3573463"/>
            <a:ext cx="2806700" cy="3968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accent1"/>
              </a:gs>
              <a:gs pos="100000">
                <a:srgbClr val="FF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ED644D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uk-UA" sz="2000" b="1">
                <a:solidFill>
                  <a:schemeClr val="accent2"/>
                </a:solidFill>
                <a:latin typeface="Berlin Sans FB" pitchFamily="34" charset="0"/>
              </a:rPr>
              <a:t>Кільцеве</a:t>
            </a:r>
            <a:endParaRPr lang="ru-RU" sz="2000" b="1">
              <a:solidFill>
                <a:schemeClr val="accent2"/>
              </a:solidFill>
              <a:latin typeface="Berlin Sans FB" pitchFamily="34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692275" y="5300663"/>
            <a:ext cx="2806700" cy="3968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accent1"/>
              </a:gs>
              <a:gs pos="100000">
                <a:srgbClr val="FF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ED644D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uk-UA" sz="2000" b="1">
                <a:solidFill>
                  <a:schemeClr val="accent2"/>
                </a:solidFill>
                <a:latin typeface="Berlin Sans FB" pitchFamily="34" charset="0"/>
              </a:rPr>
              <a:t>Потрійне</a:t>
            </a:r>
            <a:endParaRPr lang="ru-RU" sz="2000" b="1">
              <a:solidFill>
                <a:schemeClr val="accent2"/>
              </a:solidFill>
              <a:latin typeface="Berlin Sans FB" pitchFamily="34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23850" y="6165850"/>
            <a:ext cx="2806700" cy="3968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accent1"/>
              </a:gs>
              <a:gs pos="100000">
                <a:srgbClr val="FF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ED644D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uk-UA" sz="2000" b="1">
                <a:solidFill>
                  <a:schemeClr val="accent2"/>
                </a:solidFill>
                <a:latin typeface="Berlin Sans FB" pitchFamily="34" charset="0"/>
              </a:rPr>
              <a:t>Монорима </a:t>
            </a:r>
            <a:r>
              <a:rPr lang="uk-UA" sz="1000" b="1">
                <a:solidFill>
                  <a:schemeClr val="accent2"/>
                </a:solidFill>
                <a:latin typeface="Berlin Sans FB" pitchFamily="34" charset="0"/>
              </a:rPr>
              <a:t>(четвертне…)</a:t>
            </a:r>
            <a:endParaRPr lang="ru-RU" sz="1000" b="1">
              <a:solidFill>
                <a:schemeClr val="accent2"/>
              </a:solidFill>
              <a:latin typeface="Berlin Sans FB" pitchFamily="34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932363" y="981075"/>
            <a:ext cx="1279525" cy="39687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FF0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rgbClr val="FF0000"/>
                </a:solidFill>
                <a:latin typeface="Berlin Sans FB" pitchFamily="34" charset="0"/>
              </a:rPr>
              <a:t>aa</a:t>
            </a:r>
            <a:r>
              <a:rPr lang="en-US" sz="2000">
                <a:latin typeface="Berlin Sans FB" pitchFamily="34" charset="0"/>
              </a:rPr>
              <a:t>bb</a:t>
            </a:r>
            <a:endParaRPr lang="ru-RU" sz="2000">
              <a:latin typeface="Berlin Sans FB" pitchFamily="34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6948488" y="2852738"/>
            <a:ext cx="1279525" cy="39687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FF0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rgbClr val="FF0000"/>
                </a:solidFill>
                <a:latin typeface="Berlin Sans FB" pitchFamily="34" charset="0"/>
              </a:rPr>
              <a:t>a</a:t>
            </a:r>
            <a:r>
              <a:rPr lang="en-US" sz="2000">
                <a:latin typeface="Berlin Sans FB" pitchFamily="34" charset="0"/>
              </a:rPr>
              <a:t>b</a:t>
            </a:r>
            <a:r>
              <a:rPr lang="en-US" sz="2000">
                <a:solidFill>
                  <a:srgbClr val="FF0000"/>
                </a:solidFill>
                <a:latin typeface="Berlin Sans FB" pitchFamily="34" charset="0"/>
              </a:rPr>
              <a:t>a</a:t>
            </a:r>
            <a:r>
              <a:rPr lang="en-US" sz="2000">
                <a:latin typeface="Berlin Sans FB" pitchFamily="34" charset="0"/>
              </a:rPr>
              <a:t>b</a:t>
            </a:r>
            <a:endParaRPr lang="ru-RU" sz="2000">
              <a:latin typeface="Berlin Sans FB" pitchFamily="34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003800" y="3860800"/>
            <a:ext cx="1279525" cy="39687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FF0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rgbClr val="FF0000"/>
                </a:solidFill>
                <a:latin typeface="Berlin Sans FB" pitchFamily="34" charset="0"/>
              </a:rPr>
              <a:t>a</a:t>
            </a:r>
            <a:r>
              <a:rPr lang="en-US" sz="2000">
                <a:latin typeface="Berlin Sans FB" pitchFamily="34" charset="0"/>
              </a:rPr>
              <a:t>bb</a:t>
            </a:r>
            <a:r>
              <a:rPr lang="en-US" sz="2000">
                <a:solidFill>
                  <a:srgbClr val="FF0000"/>
                </a:solidFill>
                <a:latin typeface="Berlin Sans FB" pitchFamily="34" charset="0"/>
              </a:rPr>
              <a:t>a</a:t>
            </a:r>
            <a:endParaRPr lang="ru-RU" sz="2000">
              <a:solidFill>
                <a:srgbClr val="FF0000"/>
              </a:solidFill>
              <a:latin typeface="Berlin Sans FB" pitchFamily="34" charset="0"/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5364163" y="6308725"/>
            <a:ext cx="1279525" cy="39687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FF0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rgbClr val="FF0000"/>
                </a:solidFill>
                <a:latin typeface="Berlin Sans FB" pitchFamily="34" charset="0"/>
              </a:rPr>
              <a:t>aaaa</a:t>
            </a:r>
            <a:endParaRPr lang="ru-RU" sz="2000">
              <a:solidFill>
                <a:srgbClr val="FF0000"/>
              </a:solidFill>
              <a:latin typeface="Berlin Sans FB" pitchFamily="34" charset="0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6588125" y="5084763"/>
            <a:ext cx="1301750" cy="39687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FF0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rgbClr val="FF0000"/>
                </a:solidFill>
                <a:latin typeface="Berlin Sans FB" pitchFamily="34" charset="0"/>
              </a:rPr>
              <a:t>aaa</a:t>
            </a:r>
            <a:endParaRPr lang="ru-RU" sz="2000">
              <a:solidFill>
                <a:srgbClr val="FF0000"/>
              </a:solidFill>
              <a:latin typeface="Berlin Sans FB" pitchFamily="34" charset="0"/>
            </a:endParaRPr>
          </a:p>
        </p:txBody>
      </p:sp>
      <p:pic>
        <p:nvPicPr>
          <p:cNvPr id="19468" name="Picture 17" descr="2014_05_14%20Majdans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836613"/>
            <a:ext cx="139223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8" name="Picture 18" descr="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1628775"/>
            <a:ext cx="1216025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77B59"/>
            </a:outerShdw>
          </a:effectLst>
        </p:spPr>
      </p:pic>
      <p:pic>
        <p:nvPicPr>
          <p:cNvPr id="19470" name="Picture 20" descr="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875" y="3284538"/>
            <a:ext cx="147637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1" name="Picture 22" descr="%D0%86%D0%B2%D0%B0%D0%BD-%D0%A4%D1%80%D0%B0%D0%BD%D0%BA%D0%BE-%D0%B1%D1%96%D0%BE%D0%B3%D1%80%D0%B0%D1%84%D1%96%D1%8F-%D1%81%D0%BA%D0%BE%D1%80%D0%BE%D1%87%D0%B5%D0%BD%D0%B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6825" y="4437063"/>
            <a:ext cx="11207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3" name="Picture 23" descr="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5264150"/>
            <a:ext cx="1216025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77B59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2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2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2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000"/>
                            </p:stCondLst>
                            <p:childTnLst>
                              <p:par>
                                <p:cTn id="5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2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 animBg="1"/>
      <p:bldP spid="20487" grpId="0" animBg="1"/>
      <p:bldP spid="20488" grpId="0" animBg="1"/>
      <p:bldP spid="20489" grpId="0" animBg="1"/>
      <p:bldP spid="20490" grpId="0" animBg="1"/>
      <p:bldP spid="20491" grpId="0" animBg="1"/>
      <p:bldP spid="20492" grpId="0" animBg="1"/>
      <p:bldP spid="20493" grpId="0" animBg="1"/>
      <p:bldP spid="20494" grpId="0" animBg="1"/>
      <p:bldP spid="204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4572000" y="188913"/>
            <a:ext cx="4572000" cy="256381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FF99"/>
                </a:solidFill>
                <a:latin typeface="Arial Rounded MT Bold" pitchFamily="34" charset="0"/>
              </a:rPr>
              <a:t> </a:t>
            </a:r>
            <a:r>
              <a:rPr lang="ru-RU" b="1">
                <a:solidFill>
                  <a:schemeClr val="bg1"/>
                </a:solidFill>
                <a:latin typeface="Arial Rounded MT Bold" pitchFamily="34" charset="0"/>
              </a:rPr>
              <a:t>«Рима вертає вас до попереднього рядка, примушує згадати його, змушує всі рядки, що оформляють одну думку, триматися купи. </a:t>
            </a:r>
          </a:p>
          <a:p>
            <a:r>
              <a:rPr lang="ru-RU" b="1">
                <a:solidFill>
                  <a:schemeClr val="bg1"/>
                </a:solidFill>
                <a:latin typeface="Arial Rounded MT Bold" pitchFamily="34" charset="0"/>
              </a:rPr>
              <a:t>...Я завжди ставлю найхарактерніше слово на кінець рядка і добуваю для нього риму за всяку ціну...»</a:t>
            </a:r>
          </a:p>
          <a:p>
            <a:r>
              <a:rPr lang="ru-RU" b="1">
                <a:solidFill>
                  <a:schemeClr val="bg1"/>
                </a:solidFill>
                <a:latin typeface="Arial Rounded MT Bold" pitchFamily="34" charset="0"/>
              </a:rPr>
              <a:t>                              В. Маяковський, </a:t>
            </a:r>
          </a:p>
          <a:p>
            <a:r>
              <a:rPr lang="ru-RU" b="1">
                <a:solidFill>
                  <a:schemeClr val="bg1"/>
                </a:solidFill>
                <a:latin typeface="Arial Rounded MT Bold" pitchFamily="34" charset="0"/>
              </a:rPr>
              <a:t>                              «Як робити вірші?»</a:t>
            </a: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23850" y="188913"/>
            <a:ext cx="3671888" cy="863600"/>
          </a:xfrm>
          <a:gradFill rotWithShape="1">
            <a:gsLst>
              <a:gs pos="0">
                <a:srgbClr val="FF6600">
                  <a:gamma/>
                  <a:shade val="46275"/>
                  <a:invGamma/>
                </a:srgbClr>
              </a:gs>
              <a:gs pos="50000">
                <a:srgbClr val="FF6600"/>
              </a:gs>
              <a:gs pos="100000">
                <a:srgbClr val="FF6600">
                  <a:gamma/>
                  <a:shade val="46275"/>
                  <a:invGamma/>
                </a:srgbClr>
              </a:gs>
            </a:gsLst>
            <a:lin ang="5400000" scaled="1"/>
          </a:gradFill>
          <a:ln w="76200">
            <a:pattFill prst="wdDnDiag">
              <a:fgClr>
                <a:schemeClr val="tx1"/>
              </a:fgClr>
              <a:bgClr>
                <a:srgbClr val="FFFFFF"/>
              </a:bgClr>
            </a:pattFill>
          </a:ln>
          <a:effectLst>
            <a:outerShdw dist="107763" dir="2700000" algn="ctr" rotWithShape="0">
              <a:srgbClr val="EC9B7A"/>
            </a:outerShdw>
          </a:effectLst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b="1" smtClean="0"/>
              <a:t>Функції рими: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79388" y="1341438"/>
            <a:ext cx="4248150" cy="13144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shade val="46275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EC9B7A"/>
            </a:outerShdw>
          </a:effectLst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Ø"/>
              <a:defRPr/>
            </a:pPr>
            <a:r>
              <a:rPr lang="ru-RU" sz="1600" b="1">
                <a:solidFill>
                  <a:schemeClr val="accent2"/>
                </a:solidFill>
              </a:rPr>
              <a:t>  </a:t>
            </a:r>
            <a:r>
              <a:rPr lang="ru-RU" sz="1600" b="1">
                <a:solidFill>
                  <a:schemeClr val="bg1"/>
                </a:solidFill>
              </a:rPr>
              <a:t>підсилює зміст, ідейне й емоційне звучання вірша, бо слова, включені в риму, самим своїм місцем у рядку привертають до себе особливу увагу читача;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50825" y="2997200"/>
            <a:ext cx="4537075" cy="58102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shade val="46275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EC9B7A"/>
            </a:outerShdw>
          </a:effectLst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1600" b="1">
                <a:solidFill>
                  <a:schemeClr val="accent2"/>
                </a:solidFill>
              </a:rPr>
              <a:t>  </a:t>
            </a:r>
            <a:r>
              <a:rPr lang="ru-RU" sz="1600" b="1">
                <a:solidFill>
                  <a:schemeClr val="bg1"/>
                </a:solidFill>
              </a:rPr>
              <a:t>створює багатий звуковий повтор, який посилює музикальність віршованої мови;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323850" y="3933825"/>
            <a:ext cx="4895850" cy="13144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shade val="46275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EC9B7A"/>
            </a:outerShdw>
          </a:effectLst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Ø"/>
              <a:defRPr/>
            </a:pPr>
            <a:r>
              <a:rPr lang="ru-RU" sz="1600" b="1">
                <a:solidFill>
                  <a:schemeClr val="accent2"/>
                </a:solidFill>
              </a:rPr>
              <a:t>   </a:t>
            </a:r>
            <a:r>
              <a:rPr lang="ru-RU" sz="1600" b="1">
                <a:solidFill>
                  <a:schemeClr val="bg1"/>
                </a:solidFill>
              </a:rPr>
              <a:t>є важливим елементом ритму у віршах, оскільки чітко підкреслює завершеність кожного віршового рядка, що є одиницею ритму; </a:t>
            </a:r>
          </a:p>
          <a:p>
            <a:pPr algn="ctr">
              <a:defRPr/>
            </a:pPr>
            <a:endParaRPr lang="ru-RU" sz="1600" b="1">
              <a:solidFill>
                <a:schemeClr val="bg1"/>
              </a:solidFill>
            </a:endParaRP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395288" y="5661025"/>
            <a:ext cx="5184775" cy="8255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shade val="46275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EC9B7A"/>
            </a:outerShdw>
          </a:effectLst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1600" b="1">
                <a:solidFill>
                  <a:schemeClr val="accent2"/>
                </a:solidFill>
              </a:rPr>
              <a:t> </a:t>
            </a:r>
            <a:r>
              <a:rPr lang="ru-RU" sz="1600" b="1">
                <a:solidFill>
                  <a:schemeClr val="bg1"/>
                </a:solidFill>
              </a:rPr>
              <a:t>має велике композиційне значення, бо за допомогою рим віршові рядки об'єднуються у строфи.</a:t>
            </a:r>
          </a:p>
        </p:txBody>
      </p:sp>
      <p:pic>
        <p:nvPicPr>
          <p:cNvPr id="17422" name="Picture 14" descr="mayakovsk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2997200"/>
            <a:ext cx="2228850" cy="3168650"/>
          </a:xfrm>
          <a:prstGeom prst="rect">
            <a:avLst/>
          </a:prstGeom>
          <a:noFill/>
          <a:effectLst>
            <a:outerShdw dist="107763" dir="2700000" algn="ctr" rotWithShape="0">
              <a:srgbClr val="EC9B7A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0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/>
      <p:bldP spid="17417" grpId="0" animBg="1"/>
      <p:bldP spid="17418" grpId="0" animBg="1"/>
      <p:bldP spid="17419" grpId="0" animBg="1"/>
      <p:bldP spid="17420" grpId="0" animBg="1"/>
      <p:bldP spid="174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3"/>
          <p:cNvSpPr>
            <a:spLocks noChangeArrowheads="1" noChangeShapeType="1" noTextEdit="1"/>
          </p:cNvSpPr>
          <p:nvPr/>
        </p:nvSpPr>
        <p:spPr bwMode="auto">
          <a:xfrm>
            <a:off x="2411413" y="0"/>
            <a:ext cx="4572000" cy="14478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20999999" lon="21539999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>
              <a:defRPr/>
            </a:pPr>
            <a:r>
              <a:rPr lang="ru-RU" sz="6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folHlink"/>
                    </a:gs>
                    <a:gs pos="50000">
                      <a:srgbClr val="FFFF00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atin typeface="Impact"/>
              </a:rPr>
              <a:t> ______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68313" y="2060575"/>
            <a:ext cx="8382000" cy="1006475"/>
          </a:xfrm>
          <a:prstGeom prst="rect">
            <a:avLst/>
          </a:prstGeom>
          <a:gradFill rotWithShape="1">
            <a:gsLst>
              <a:gs pos="0">
                <a:srgbClr val="FFCC00">
                  <a:gamma/>
                  <a:shade val="46275"/>
                  <a:invGamma/>
                </a:srgbClr>
              </a:gs>
              <a:gs pos="100000">
                <a:srgbClr val="FF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7C8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336600"/>
                </a:solidFill>
                <a:latin typeface="Georgia" pitchFamily="18" charset="0"/>
              </a:rPr>
              <a:t>Верлібр</a:t>
            </a:r>
            <a:r>
              <a:rPr lang="ru-RU"/>
              <a:t> </a:t>
            </a:r>
            <a:r>
              <a:rPr lang="ru-RU" b="1"/>
              <a:t>— вірш </a:t>
            </a:r>
            <a:r>
              <a:rPr lang="ru-RU" b="1" u="sng"/>
              <a:t>без рими і розмірів</a:t>
            </a:r>
            <a:r>
              <a:rPr lang="ru-RU" b="1"/>
              <a:t> з довільним чергуванням рядків</a:t>
            </a:r>
          </a:p>
          <a:p>
            <a:pPr algn="ctr">
              <a:defRPr/>
            </a:pPr>
            <a:r>
              <a:rPr lang="ru-RU" b="1"/>
              <a:t> різної довжини,  вільний вірш.</a:t>
            </a:r>
            <a:endParaRPr lang="ru-RU" b="1" i="1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11188" y="4005263"/>
            <a:ext cx="8001000" cy="6413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9803" dir="2700000" algn="ctr" rotWithShape="0">
              <a:srgbClr val="FFFF0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>
                <a:latin typeface="Arial Narrow" pitchFamily="34" charset="0"/>
              </a:rPr>
              <a:t>Має версифікаційні джерела у фольклорі (замовляння та інші форми </a:t>
            </a:r>
          </a:p>
          <a:p>
            <a:pPr algn="ctr">
              <a:defRPr/>
            </a:pPr>
            <a:r>
              <a:rPr lang="ru-RU" b="1">
                <a:latin typeface="Arial Narrow" pitchFamily="34" charset="0"/>
              </a:rPr>
              <a:t>неримованої чи спорадично римованої народної поезії).</a:t>
            </a: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 rot="5400000">
            <a:off x="3824288" y="5700712"/>
            <a:ext cx="457200" cy="1809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7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491</Words>
  <Application>Microsoft Office PowerPoint</Application>
  <PresentationFormat>Экран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Wingdings</vt:lpstr>
      <vt:lpstr>Berlin Sans FB</vt:lpstr>
      <vt:lpstr>Arial Rounded MT Bold</vt:lpstr>
      <vt:lpstr>Georgia</vt:lpstr>
      <vt:lpstr>Arial Narrow</vt:lpstr>
      <vt:lpstr>Diseño predeterminado</vt:lpstr>
      <vt:lpstr>Слайд 1</vt:lpstr>
      <vt:lpstr>Слайд 2</vt:lpstr>
      <vt:lpstr>Слайд 3</vt:lpstr>
      <vt:lpstr>Слайд 4</vt:lpstr>
      <vt:lpstr>Слайд 5</vt:lpstr>
      <vt:lpstr>Класифікація рим за місцем ритмічного акценту  (окситонні, парокситонні, дактилічні, гіпердактилічні)  </vt:lpstr>
      <vt:lpstr>Способи римування за місцем розташування (суміжне, перехресне, кільцеве, потрійне, монорима) </vt:lpstr>
      <vt:lpstr>Слайд 8</vt:lpstr>
      <vt:lpstr>Слайд 9</vt:lpstr>
      <vt:lpstr>Слайд 10</vt:lpstr>
      <vt:lpstr>Слайд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118</cp:revision>
  <dcterms:created xsi:type="dcterms:W3CDTF">2010-05-23T14:28:12Z</dcterms:created>
  <dcterms:modified xsi:type="dcterms:W3CDTF">2016-12-04T18:33:40Z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93004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